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39" r:id="rId2"/>
    <p:sldId id="340" r:id="rId3"/>
    <p:sldId id="341" r:id="rId4"/>
    <p:sldId id="342" r:id="rId5"/>
    <p:sldId id="343" r:id="rId6"/>
    <p:sldId id="344" r:id="rId7"/>
    <p:sldId id="345"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99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59" autoAdjust="0"/>
    <p:restoredTop sz="87938" autoAdjust="0"/>
  </p:normalViewPr>
  <p:slideViewPr>
    <p:cSldViewPr>
      <p:cViewPr varScale="1">
        <p:scale>
          <a:sx n="110" d="100"/>
          <a:sy n="110" d="100"/>
        </p:scale>
        <p:origin x="872" y="18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8F4B5-D2E2-46A0-8ECD-BD0A1E42CC29}" type="datetimeFigureOut">
              <a:rPr lang="en-US" smtClean="0"/>
              <a:pPr/>
              <a:t>9/17/17</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B7BC2-29F9-4E73-80CC-AF6A4C432583}" type="slidenum">
              <a:rPr lang="en-US" smtClean="0"/>
              <a:pPr/>
              <a:t>‹Nr.›</a:t>
            </a:fld>
            <a:endParaRPr lang="en-US"/>
          </a:p>
        </p:txBody>
      </p:sp>
    </p:spTree>
    <p:extLst>
      <p:ext uri="{BB962C8B-B14F-4D97-AF65-F5344CB8AC3E}">
        <p14:creationId xmlns:p14="http://schemas.microsoft.com/office/powerpoint/2010/main" val="362867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25B7BC2-29F9-4E73-80CC-AF6A4C432583}" type="slidenum">
              <a:rPr lang="en-US" smtClean="0"/>
              <a:pPr/>
              <a:t>1</a:t>
            </a:fld>
            <a:endParaRPr lang="en-US" dirty="0"/>
          </a:p>
        </p:txBody>
      </p:sp>
    </p:spTree>
    <p:extLst>
      <p:ext uri="{BB962C8B-B14F-4D97-AF65-F5344CB8AC3E}">
        <p14:creationId xmlns:p14="http://schemas.microsoft.com/office/powerpoint/2010/main" val="419422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agreed that in Sweden they did not have to collect each individual supplier hence it was a lot of work to do so manually.</a:t>
            </a:r>
            <a:endParaRPr lang="en-US" dirty="0"/>
          </a:p>
        </p:txBody>
      </p:sp>
      <p:sp>
        <p:nvSpPr>
          <p:cNvPr id="4" name="Slide Number Placeholder 3"/>
          <p:cNvSpPr>
            <a:spLocks noGrp="1"/>
          </p:cNvSpPr>
          <p:nvPr>
            <p:ph type="sldNum" sz="quarter" idx="10"/>
          </p:nvPr>
        </p:nvSpPr>
        <p:spPr/>
        <p:txBody>
          <a:bodyPr/>
          <a:lstStyle/>
          <a:p>
            <a:fld id="{725B7BC2-29F9-4E73-80CC-AF6A4C432583}" type="slidenum">
              <a:rPr lang="en-US" smtClean="0"/>
              <a:pPr/>
              <a:t>4</a:t>
            </a:fld>
            <a:endParaRPr lang="en-US"/>
          </a:p>
        </p:txBody>
      </p:sp>
    </p:spTree>
    <p:extLst>
      <p:ext uri="{BB962C8B-B14F-4D97-AF65-F5344CB8AC3E}">
        <p14:creationId xmlns:p14="http://schemas.microsoft.com/office/powerpoint/2010/main" val="177080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hyperlink" Target="mailto:henrik.politis@ikea.com"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inside.ikea.com/supportservices/CommunicationSupport/RangeSupplycommunicationtools/GuidelinesManuals/Pages/default.aspx" TargetMode="External"/><Relationship Id="rId4" Type="http://schemas.openxmlformats.org/officeDocument/2006/relationships/hyperlink" Target="http://inside.ikea.com/supportservices/CommunicationSupport/RangeSupplycommunicationtools/Graphics/Colourscheme/Pages/default.aspx" TargetMode="External"/><Relationship Id="rId5" Type="http://schemas.openxmlformats.org/officeDocument/2006/relationships/hyperlink" Target="http://inside.ikea.com/supportservices/CommunicationSupport/RangeSupplycommunicationtools/LearningTraining/PowerPointtips/Pages/default.aspx" TargetMode="External"/><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thing we do either builds or kills the IKEA Brand">
    <p:spTree>
      <p:nvGrpSpPr>
        <p:cNvPr id="1" name=""/>
        <p:cNvGrpSpPr/>
        <p:nvPr/>
      </p:nvGrpSpPr>
      <p:grpSpPr>
        <a:xfrm>
          <a:off x="0" y="0"/>
          <a:ext cx="0" cy="0"/>
          <a:chOff x="0" y="0"/>
          <a:chExt cx="0" cy="0"/>
        </a:xfrm>
      </p:grpSpPr>
      <p:sp>
        <p:nvSpPr>
          <p:cNvPr id="2" name="TextBox 1"/>
          <p:cNvSpPr txBox="1"/>
          <p:nvPr userDrawn="1"/>
        </p:nvSpPr>
        <p:spPr>
          <a:xfrm>
            <a:off x="778120" y="3289301"/>
            <a:ext cx="5103934" cy="2800767"/>
          </a:xfrm>
          <a:prstGeom prst="rect">
            <a:avLst/>
          </a:prstGeom>
          <a:noFill/>
        </p:spPr>
        <p:txBody>
          <a:bodyPr>
            <a:spAutoFit/>
          </a:bodyPr>
          <a:lstStyle/>
          <a:p>
            <a:pPr>
              <a:defRPr/>
            </a:pPr>
            <a:r>
              <a:rPr lang="en-US" sz="1100" dirty="0">
                <a:solidFill>
                  <a:prstClr val="black"/>
                </a:solidFill>
                <a:cs typeface="Arial" charset="0"/>
              </a:rPr>
              <a:t>This is a template created by IKEA Range &amp; Supply Communication to support you in planning your communication. This tool can create clearer communication and improve the look of your presentation.</a:t>
            </a:r>
          </a:p>
          <a:p>
            <a:pPr>
              <a:defRPr/>
            </a:pPr>
            <a:endParaRPr lang="en-US" sz="1100" dirty="0">
              <a:solidFill>
                <a:prstClr val="black"/>
              </a:solidFill>
              <a:cs typeface="Arial" charset="0"/>
            </a:endParaRPr>
          </a:p>
          <a:p>
            <a:pPr>
              <a:defRPr/>
            </a:pPr>
            <a:r>
              <a:rPr lang="en-US" sz="1100" dirty="0">
                <a:solidFill>
                  <a:prstClr val="black"/>
                </a:solidFill>
                <a:cs typeface="Arial" charset="0"/>
              </a:rPr>
              <a:t>The importance of treating the IKEA Brand correctly is crucial for our success. Today the IKEA Brand is one of the world’s top brands. It is our most valuable asset. And an asset built by you together with all other IKEA co-workers, all over the world, every day. But it is also a fragile asset - treated and handled wrong the value of the IKEA Brand will decrease rapidly.</a:t>
            </a:r>
          </a:p>
          <a:p>
            <a:pPr>
              <a:defRPr/>
            </a:pPr>
            <a:endParaRPr lang="en-US" sz="1100" dirty="0">
              <a:solidFill>
                <a:prstClr val="black"/>
              </a:solidFill>
              <a:cs typeface="Arial" charset="0"/>
            </a:endParaRPr>
          </a:p>
          <a:p>
            <a:pPr>
              <a:defRPr/>
            </a:pPr>
            <a:r>
              <a:rPr lang="en-US" sz="1100" dirty="0">
                <a:solidFill>
                  <a:prstClr val="black"/>
                </a:solidFill>
                <a:cs typeface="Arial" charset="0"/>
              </a:rPr>
              <a:t>To keep building the IKEA Brand we need to act consistently and clearly when using the IKEA trademarks. Because when we act consistent we build a strong healthy brand that is easy to recognise, understand and like for all those many people wanting a better everyday life.</a:t>
            </a:r>
          </a:p>
        </p:txBody>
      </p:sp>
      <p:sp>
        <p:nvSpPr>
          <p:cNvPr id="3" name="TextBox 2"/>
          <p:cNvSpPr txBox="1"/>
          <p:nvPr userDrawn="1"/>
        </p:nvSpPr>
        <p:spPr>
          <a:xfrm>
            <a:off x="750277" y="547689"/>
            <a:ext cx="6837485" cy="2401887"/>
          </a:xfrm>
          <a:prstGeom prst="rect">
            <a:avLst/>
          </a:prstGeom>
          <a:noFill/>
        </p:spPr>
        <p:txBody>
          <a:bodyPr>
            <a:spAutoFit/>
          </a:bodyPr>
          <a:lstStyle/>
          <a:p>
            <a:pPr>
              <a:defRPr/>
            </a:pPr>
            <a:r>
              <a:rPr lang="en-US" sz="5000" dirty="0">
                <a:solidFill>
                  <a:prstClr val="black"/>
                </a:solidFill>
                <a:cs typeface="Arial" charset="0"/>
              </a:rPr>
              <a:t>Everything we do</a:t>
            </a:r>
          </a:p>
          <a:p>
            <a:pPr>
              <a:defRPr/>
            </a:pPr>
            <a:r>
              <a:rPr lang="en-US" sz="5000" dirty="0">
                <a:solidFill>
                  <a:prstClr val="black"/>
                </a:solidFill>
                <a:cs typeface="Arial" charset="0"/>
              </a:rPr>
              <a:t>either builds or kills</a:t>
            </a:r>
          </a:p>
          <a:p>
            <a:pPr>
              <a:defRPr/>
            </a:pPr>
            <a:r>
              <a:rPr lang="en-US" sz="5000" dirty="0">
                <a:solidFill>
                  <a:prstClr val="black"/>
                </a:solidFill>
                <a:cs typeface="Arial" charset="0"/>
              </a:rPr>
              <a:t>the IKEA</a:t>
            </a:r>
            <a:r>
              <a:rPr lang="en-GB" sz="2800" baseline="100000" dirty="0">
                <a:solidFill>
                  <a:prstClr val="black"/>
                </a:solidFill>
                <a:cs typeface="Arial" charset="0"/>
              </a:rPr>
              <a:t>®</a:t>
            </a:r>
            <a:r>
              <a:rPr lang="en-US" sz="5000" dirty="0">
                <a:solidFill>
                  <a:prstClr val="black"/>
                </a:solidFill>
                <a:cs typeface="Arial" charset="0"/>
              </a:rPr>
              <a:t> Brand.</a:t>
            </a:r>
          </a:p>
        </p:txBody>
      </p:sp>
      <p:sp>
        <p:nvSpPr>
          <p:cNvPr id="4" name="TextBox 3"/>
          <p:cNvSpPr txBox="1"/>
          <p:nvPr userDrawn="1"/>
        </p:nvSpPr>
        <p:spPr>
          <a:xfrm rot="5400000">
            <a:off x="8139357" y="807780"/>
            <a:ext cx="1755775" cy="184666"/>
          </a:xfrm>
          <a:prstGeom prst="rect">
            <a:avLst/>
          </a:prstGeom>
          <a:noFill/>
        </p:spPr>
        <p:txBody>
          <a:bodyPr>
            <a:spAutoFit/>
          </a:bodyPr>
          <a:lstStyle/>
          <a:p>
            <a:pPr>
              <a:defRPr/>
            </a:pPr>
            <a:r>
              <a:rPr lang="en-GB" sz="600" dirty="0">
                <a:solidFill>
                  <a:prstClr val="black"/>
                </a:solidFill>
                <a:cs typeface="Arial" charset="0"/>
              </a:rPr>
              <a:t>© Inter IKEA Systems B.V. 2014</a:t>
            </a:r>
          </a:p>
        </p:txBody>
      </p:sp>
      <p:pic>
        <p:nvPicPr>
          <p:cNvPr id="5" name="Picture 2" descr="\\ITSEELM-NT0044\HEPOL2$\Desktop\Övrigt\IKEA LOGO\IKEA LOGO PNG\IKEA_logo_RGB.png"/>
          <p:cNvPicPr>
            <a:picLocks noChangeAspect="1" noChangeArrowheads="1"/>
          </p:cNvPicPr>
          <p:nvPr userDrawn="1"/>
        </p:nvPicPr>
        <p:blipFill>
          <a:blip r:embed="rId2" cstate="print"/>
          <a:srcRect/>
          <a:stretch>
            <a:fillRect/>
          </a:stretch>
        </p:blipFill>
        <p:spPr bwMode="auto">
          <a:xfrm>
            <a:off x="7716715" y="6032500"/>
            <a:ext cx="1131277" cy="4191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Rectangle 1"/>
          <p:cNvSpPr/>
          <p:nvPr/>
        </p:nvSpPr>
        <p:spPr>
          <a:xfrm>
            <a:off x="8425962" y="866776"/>
            <a:ext cx="718038"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8209085" y="0"/>
            <a:ext cx="21687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p:nvSpPr>
        <p:spPr>
          <a:xfrm>
            <a:off x="5436577" y="0"/>
            <a:ext cx="298938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2" name="Rectangle 1"/>
          <p:cNvSpPr/>
          <p:nvPr/>
        </p:nvSpPr>
        <p:spPr>
          <a:xfrm>
            <a:off x="8425962" y="866776"/>
            <a:ext cx="718038"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8209085" y="0"/>
            <a:ext cx="21687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0" y="0"/>
            <a:ext cx="84259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2" name="Rectangle 1"/>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8209085" y="0"/>
            <a:ext cx="21687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425962" y="1735139"/>
            <a:ext cx="718038"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425962" y="1735139"/>
            <a:ext cx="718038"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0" y="0"/>
            <a:ext cx="842596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425962" y="1735139"/>
            <a:ext cx="718038"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2" name="Rectangle 1"/>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8209085" y="0"/>
            <a:ext cx="216877" cy="6858000"/>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425962" y="2598739"/>
            <a:ext cx="718038"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425962" y="2598739"/>
            <a:ext cx="718038"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0" y="0"/>
            <a:ext cx="8425962" cy="6858000"/>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425962" y="2598739"/>
            <a:ext cx="718038"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
    <p:spTree>
      <p:nvGrpSpPr>
        <p:cNvPr id="1" name=""/>
        <p:cNvGrpSpPr/>
        <p:nvPr/>
      </p:nvGrpSpPr>
      <p:grpSpPr>
        <a:xfrm>
          <a:off x="0" y="0"/>
          <a:ext cx="0" cy="0"/>
          <a:chOff x="0" y="0"/>
          <a:chExt cx="0" cy="0"/>
        </a:xfrm>
      </p:grpSpPr>
      <p:sp>
        <p:nvSpPr>
          <p:cNvPr id="2" name="Rectangle 1"/>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8209085" y="0"/>
            <a:ext cx="21687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425962" y="3463925"/>
            <a:ext cx="718038"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425962" y="3463925"/>
            <a:ext cx="718038"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act me">
    <p:spTree>
      <p:nvGrpSpPr>
        <p:cNvPr id="1" name=""/>
        <p:cNvGrpSpPr/>
        <p:nvPr/>
      </p:nvGrpSpPr>
      <p:grpSpPr>
        <a:xfrm>
          <a:off x="0" y="0"/>
          <a:ext cx="0" cy="0"/>
          <a:chOff x="0" y="0"/>
          <a:chExt cx="0" cy="0"/>
        </a:xfrm>
      </p:grpSpPr>
      <p:sp>
        <p:nvSpPr>
          <p:cNvPr id="2" name="TextBox 1"/>
          <p:cNvSpPr txBox="1"/>
          <p:nvPr userDrawn="1"/>
        </p:nvSpPr>
        <p:spPr>
          <a:xfrm>
            <a:off x="2011974" y="1081089"/>
            <a:ext cx="5404338" cy="954107"/>
          </a:xfrm>
          <a:prstGeom prst="rect">
            <a:avLst/>
          </a:prstGeom>
          <a:noFill/>
        </p:spPr>
        <p:txBody>
          <a:bodyPr>
            <a:spAutoFit/>
          </a:bodyPr>
          <a:lstStyle/>
          <a:p>
            <a:pPr>
              <a:defRPr/>
            </a:pPr>
            <a:r>
              <a:rPr lang="en-US" sz="2800" dirty="0">
                <a:solidFill>
                  <a:prstClr val="black"/>
                </a:solidFill>
                <a:cs typeface="Arial" charset="0"/>
              </a:rPr>
              <a:t>YOUR CONTRIBUTION IS VITAL</a:t>
            </a:r>
          </a:p>
        </p:txBody>
      </p:sp>
      <p:sp>
        <p:nvSpPr>
          <p:cNvPr id="3" name="TextBox 2"/>
          <p:cNvSpPr txBox="1"/>
          <p:nvPr userDrawn="1"/>
        </p:nvSpPr>
        <p:spPr>
          <a:xfrm>
            <a:off x="2022231" y="3952876"/>
            <a:ext cx="5379427" cy="1292225"/>
          </a:xfrm>
          <a:prstGeom prst="rect">
            <a:avLst/>
          </a:prstGeom>
          <a:noFill/>
        </p:spPr>
        <p:txBody>
          <a:bodyPr>
            <a:spAutoFit/>
          </a:bodyPr>
          <a:lstStyle/>
          <a:p>
            <a:pPr>
              <a:lnSpc>
                <a:spcPct val="130000"/>
              </a:lnSpc>
              <a:defRPr/>
            </a:pPr>
            <a:r>
              <a:rPr lang="en-US" sz="1500" dirty="0">
                <a:solidFill>
                  <a:prstClr val="black"/>
                </a:solidFill>
                <a:cs typeface="Arial" charset="0"/>
              </a:rPr>
              <a:t>We need to work together to make sure the IKEA Brand stays strong and consistent. You are an important part of this, if you have any question or feel something is missing. Please, share this with us.</a:t>
            </a:r>
          </a:p>
        </p:txBody>
      </p:sp>
      <p:sp>
        <p:nvSpPr>
          <p:cNvPr id="4" name="TextBox 3"/>
          <p:cNvSpPr txBox="1"/>
          <p:nvPr userDrawn="1"/>
        </p:nvSpPr>
        <p:spPr>
          <a:xfrm>
            <a:off x="4432789" y="2065338"/>
            <a:ext cx="2341685" cy="1954381"/>
          </a:xfrm>
          <a:prstGeom prst="rect">
            <a:avLst/>
          </a:prstGeom>
          <a:noFill/>
        </p:spPr>
        <p:txBody>
          <a:bodyPr>
            <a:spAutoFit/>
          </a:bodyPr>
          <a:lstStyle/>
          <a:p>
            <a:pPr>
              <a:defRPr/>
            </a:pPr>
            <a:r>
              <a:rPr lang="en-US" sz="2500" b="1" dirty="0">
                <a:solidFill>
                  <a:prstClr val="black"/>
                </a:solidFill>
                <a:cs typeface="Arial" charset="0"/>
              </a:rPr>
              <a:t>Hej! </a:t>
            </a:r>
          </a:p>
          <a:p>
            <a:pPr>
              <a:defRPr/>
            </a:pPr>
            <a:endParaRPr lang="en-US" sz="900" dirty="0">
              <a:solidFill>
                <a:prstClr val="black"/>
              </a:solidFill>
              <a:cs typeface="Arial" charset="0"/>
            </a:endParaRPr>
          </a:p>
          <a:p>
            <a:pPr>
              <a:lnSpc>
                <a:spcPct val="130000"/>
              </a:lnSpc>
              <a:defRPr/>
            </a:pPr>
            <a:r>
              <a:rPr lang="en-US" sz="1200" dirty="0">
                <a:solidFill>
                  <a:prstClr val="black"/>
                </a:solidFill>
                <a:cs typeface="Arial" charset="0"/>
              </a:rPr>
              <a:t>Creative Communication team</a:t>
            </a:r>
          </a:p>
          <a:p>
            <a:pPr>
              <a:lnSpc>
                <a:spcPct val="130000"/>
              </a:lnSpc>
              <a:defRPr/>
            </a:pPr>
            <a:r>
              <a:rPr lang="en-US" sz="1200" dirty="0">
                <a:solidFill>
                  <a:prstClr val="black"/>
                </a:solidFill>
                <a:cs typeface="Arial" charset="0"/>
              </a:rPr>
              <a:t>IKEA Range &amp; Supply</a:t>
            </a:r>
          </a:p>
          <a:p>
            <a:pPr>
              <a:defRPr/>
            </a:pPr>
            <a:endParaRPr lang="en-US" sz="900" dirty="0">
              <a:solidFill>
                <a:prstClr val="black"/>
              </a:solidFill>
              <a:cs typeface="Arial" charset="0"/>
            </a:endParaRPr>
          </a:p>
          <a:p>
            <a:pPr>
              <a:lnSpc>
                <a:spcPct val="130000"/>
              </a:lnSpc>
              <a:defRPr/>
            </a:pPr>
            <a:r>
              <a:rPr lang="en-US" sz="1200" dirty="0">
                <a:solidFill>
                  <a:prstClr val="black"/>
                </a:solidFill>
                <a:cs typeface="Arial" charset="0"/>
                <a:hlinkClick r:id="rId2"/>
              </a:rPr>
              <a:t>henrik.politis@ikea.com</a:t>
            </a:r>
            <a:endParaRPr lang="en-US" sz="1200" dirty="0">
              <a:solidFill>
                <a:prstClr val="black"/>
              </a:solidFill>
              <a:cs typeface="Arial" charset="0"/>
            </a:endParaRPr>
          </a:p>
          <a:p>
            <a:pPr>
              <a:lnSpc>
                <a:spcPct val="130000"/>
              </a:lnSpc>
              <a:defRPr/>
            </a:pPr>
            <a:r>
              <a:rPr lang="en-GB" sz="1200" dirty="0">
                <a:solidFill>
                  <a:prstClr val="black"/>
                </a:solidFill>
                <a:cs typeface="Arial" charset="0"/>
              </a:rPr>
              <a:t>+46 723 52 88 17</a:t>
            </a:r>
          </a:p>
        </p:txBody>
      </p:sp>
      <p:sp>
        <p:nvSpPr>
          <p:cNvPr id="5" name="TextBox 4"/>
          <p:cNvSpPr txBox="1"/>
          <p:nvPr userDrawn="1"/>
        </p:nvSpPr>
        <p:spPr>
          <a:xfrm rot="5400000">
            <a:off x="8139357" y="807780"/>
            <a:ext cx="1755775" cy="184666"/>
          </a:xfrm>
          <a:prstGeom prst="rect">
            <a:avLst/>
          </a:prstGeom>
          <a:noFill/>
        </p:spPr>
        <p:txBody>
          <a:bodyPr>
            <a:spAutoFit/>
          </a:bodyPr>
          <a:lstStyle/>
          <a:p>
            <a:pPr>
              <a:defRPr/>
            </a:pPr>
            <a:r>
              <a:rPr lang="en-GB" sz="600" dirty="0">
                <a:solidFill>
                  <a:prstClr val="black"/>
                </a:solidFill>
                <a:cs typeface="Arial" charset="0"/>
              </a:rPr>
              <a:t>© Inter IKEA Systems B.V. 2014</a:t>
            </a:r>
          </a:p>
        </p:txBody>
      </p:sp>
      <p:pic>
        <p:nvPicPr>
          <p:cNvPr id="6" name="Picture 2"/>
          <p:cNvPicPr>
            <a:picLocks noChangeAspect="1" noChangeArrowheads="1"/>
          </p:cNvPicPr>
          <p:nvPr userDrawn="1"/>
        </p:nvPicPr>
        <p:blipFill>
          <a:blip r:embed="rId3" cstate="print"/>
          <a:srcRect/>
          <a:stretch>
            <a:fillRect/>
          </a:stretch>
        </p:blipFill>
        <p:spPr bwMode="auto">
          <a:xfrm>
            <a:off x="7716715" y="6032500"/>
            <a:ext cx="1131277" cy="419100"/>
          </a:xfrm>
          <a:prstGeom prst="rect">
            <a:avLst/>
          </a:prstGeom>
          <a:noFill/>
          <a:ln w="9525">
            <a:noFill/>
            <a:miter lim="800000"/>
            <a:headEnd/>
            <a:tailEnd/>
          </a:ln>
        </p:spPr>
      </p:pic>
      <p:grpSp>
        <p:nvGrpSpPr>
          <p:cNvPr id="7" name="Group 39"/>
          <p:cNvGrpSpPr>
            <a:grpSpLocks/>
          </p:cNvGrpSpPr>
          <p:nvPr userDrawn="1"/>
        </p:nvGrpSpPr>
        <p:grpSpPr bwMode="auto">
          <a:xfrm>
            <a:off x="2116015" y="1987550"/>
            <a:ext cx="2135066" cy="1793875"/>
            <a:chOff x="-3171777" y="2566207"/>
            <a:chExt cx="2730500" cy="2117725"/>
          </a:xfrm>
        </p:grpSpPr>
        <p:grpSp>
          <p:nvGrpSpPr>
            <p:cNvPr id="8" name="Group 43"/>
            <p:cNvGrpSpPr>
              <a:grpSpLocks/>
            </p:cNvGrpSpPr>
            <p:nvPr/>
          </p:nvGrpSpPr>
          <p:grpSpPr bwMode="auto">
            <a:xfrm>
              <a:off x="-3171777" y="2566207"/>
              <a:ext cx="2730500" cy="2117725"/>
              <a:chOff x="-177421" y="2127426"/>
              <a:chExt cx="2729432" cy="2117028"/>
            </a:xfrm>
          </p:grpSpPr>
          <p:sp>
            <p:nvSpPr>
              <p:cNvPr id="10" name="Rounded Rectangle 9"/>
              <p:cNvSpPr/>
              <p:nvPr/>
            </p:nvSpPr>
            <p:spPr bwMode="auto">
              <a:xfrm>
                <a:off x="-177421" y="2127426"/>
                <a:ext cx="2729432" cy="2117028"/>
              </a:xfrm>
              <a:prstGeom prst="roundRect">
                <a:avLst>
                  <a:gd name="adj" fmla="val 913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1" name="TextBox 46"/>
              <p:cNvSpPr txBox="1">
                <a:spLocks noChangeArrowheads="1"/>
              </p:cNvSpPr>
              <p:nvPr/>
            </p:nvSpPr>
            <p:spPr bwMode="auto">
              <a:xfrm>
                <a:off x="167270" y="3815429"/>
                <a:ext cx="1974482" cy="327858"/>
              </a:xfrm>
              <a:prstGeom prst="rect">
                <a:avLst/>
              </a:prstGeom>
              <a:noFill/>
              <a:ln w="9525">
                <a:noFill/>
                <a:miter lim="800000"/>
                <a:headEnd/>
                <a:tailEnd/>
              </a:ln>
            </p:spPr>
            <p:txBody>
              <a:bodyPr>
                <a:spAutoFit/>
              </a:bodyPr>
              <a:lstStyle/>
              <a:p>
                <a:pPr algn="ctr">
                  <a:defRPr/>
                </a:pPr>
                <a:r>
                  <a:rPr lang="en-US" sz="1200" dirty="0">
                    <a:solidFill>
                      <a:prstClr val="black"/>
                    </a:solidFill>
                    <a:cs typeface="Arial" charset="0"/>
                  </a:rPr>
                  <a:t>CONTACT ME</a:t>
                </a:r>
              </a:p>
            </p:txBody>
          </p:sp>
        </p:grpSp>
        <p:pic>
          <p:nvPicPr>
            <p:cNvPr id="9" name="Picture 32"/>
            <p:cNvPicPr>
              <a:picLocks noChangeAspect="1" noChangeArrowheads="1"/>
            </p:cNvPicPr>
            <p:nvPr/>
          </p:nvPicPr>
          <p:blipFill>
            <a:blip r:embed="rId4" cstate="print"/>
            <a:srcRect/>
            <a:stretch>
              <a:fillRect/>
            </a:stretch>
          </p:blipFill>
          <p:spPr bwMode="auto">
            <a:xfrm>
              <a:off x="-2524834" y="2684061"/>
              <a:ext cx="1528546" cy="1528546"/>
            </a:xfrm>
            <a:prstGeom prst="rect">
              <a:avLst/>
            </a:prstGeom>
            <a:noFill/>
            <a:ln w="9525">
              <a:noFill/>
              <a:miter lim="800000"/>
              <a:headEnd/>
              <a:tailEnd/>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5">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0" y="0"/>
            <a:ext cx="8425962"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425962" y="3463925"/>
            <a:ext cx="718038"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0">
    <p:spTree>
      <p:nvGrpSpPr>
        <p:cNvPr id="1" name=""/>
        <p:cNvGrpSpPr/>
        <p:nvPr/>
      </p:nvGrpSpPr>
      <p:grpSpPr>
        <a:xfrm>
          <a:off x="0" y="0"/>
          <a:ext cx="0" cy="0"/>
          <a:chOff x="0" y="0"/>
          <a:chExt cx="0" cy="0"/>
        </a:xfrm>
      </p:grpSpPr>
      <p:sp>
        <p:nvSpPr>
          <p:cNvPr id="2" name="Rectangle 1"/>
          <p:cNvSpPr/>
          <p:nvPr userDrawn="1"/>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425962" y="4333876"/>
            <a:ext cx="718038"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1">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425962" y="4333876"/>
            <a:ext cx="718038"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5">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0" y="0"/>
            <a:ext cx="8425962" cy="6858000"/>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425962" y="4333876"/>
            <a:ext cx="718038"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0">
    <p:spTree>
      <p:nvGrpSpPr>
        <p:cNvPr id="1" name=""/>
        <p:cNvGrpSpPr/>
        <p:nvPr/>
      </p:nvGrpSpPr>
      <p:grpSpPr>
        <a:xfrm>
          <a:off x="0" y="0"/>
          <a:ext cx="0" cy="0"/>
          <a:chOff x="0" y="0"/>
          <a:chExt cx="0" cy="0"/>
        </a:xfrm>
      </p:grpSpPr>
      <p:sp>
        <p:nvSpPr>
          <p:cNvPr id="2" name="Rectangle 1"/>
          <p:cNvSpPr/>
          <p:nvPr userDrawn="1"/>
        </p:nvSpPr>
        <p:spPr>
          <a:xfrm>
            <a:off x="8209085" y="0"/>
            <a:ext cx="216877" cy="6858000"/>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425962" y="5197476"/>
            <a:ext cx="718038"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4333876"/>
            <a:ext cx="611065"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1">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425962" y="5197476"/>
            <a:ext cx="718038"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5">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0" y="0"/>
            <a:ext cx="8425962" cy="6858000"/>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425962" y="5197476"/>
            <a:ext cx="718038"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0">
    <p:spTree>
      <p:nvGrpSpPr>
        <p:cNvPr id="1" name=""/>
        <p:cNvGrpSpPr/>
        <p:nvPr/>
      </p:nvGrpSpPr>
      <p:grpSpPr>
        <a:xfrm>
          <a:off x="0" y="0"/>
          <a:ext cx="0" cy="0"/>
          <a:chOff x="0" y="0"/>
          <a:chExt cx="0" cy="0"/>
        </a:xfrm>
      </p:grpSpPr>
      <p:sp>
        <p:nvSpPr>
          <p:cNvPr id="2" name="Rectangle 1"/>
          <p:cNvSpPr/>
          <p:nvPr userDrawn="1"/>
        </p:nvSpPr>
        <p:spPr>
          <a:xfrm>
            <a:off x="8209085" y="0"/>
            <a:ext cx="216877" cy="6858000"/>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425962" y="6092826"/>
            <a:ext cx="718038"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4333876"/>
            <a:ext cx="611065"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1">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425962" y="6092826"/>
            <a:ext cx="718038"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5">
    <p:spTree>
      <p:nvGrpSpPr>
        <p:cNvPr id="1" name=""/>
        <p:cNvGrpSpPr/>
        <p:nvPr/>
      </p:nvGrpSpPr>
      <p:grpSpPr>
        <a:xfrm>
          <a:off x="0" y="0"/>
          <a:ext cx="0" cy="0"/>
          <a:chOff x="0" y="0"/>
          <a:chExt cx="0" cy="0"/>
        </a:xfrm>
      </p:grpSpPr>
      <p:sp>
        <p:nvSpPr>
          <p:cNvPr id="2" name="Rectangle 1"/>
          <p:cNvSpPr/>
          <p:nvPr/>
        </p:nvSpPr>
        <p:spPr>
          <a:xfrm>
            <a:off x="8209085" y="0"/>
            <a:ext cx="2168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0" y="0"/>
            <a:ext cx="8425962" cy="6858000"/>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425962" y="6092826"/>
            <a:ext cx="718038"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w to work with this template">
    <p:spTree>
      <p:nvGrpSpPr>
        <p:cNvPr id="1" name=""/>
        <p:cNvGrpSpPr/>
        <p:nvPr/>
      </p:nvGrpSpPr>
      <p:grpSpPr>
        <a:xfrm>
          <a:off x="0" y="0"/>
          <a:ext cx="0" cy="0"/>
          <a:chOff x="0" y="0"/>
          <a:chExt cx="0" cy="0"/>
        </a:xfrm>
      </p:grpSpPr>
      <p:sp>
        <p:nvSpPr>
          <p:cNvPr id="2" name="TextBox 1"/>
          <p:cNvSpPr txBox="1"/>
          <p:nvPr userDrawn="1"/>
        </p:nvSpPr>
        <p:spPr>
          <a:xfrm rot="5400000">
            <a:off x="8139357" y="807780"/>
            <a:ext cx="1755775" cy="184666"/>
          </a:xfrm>
          <a:prstGeom prst="rect">
            <a:avLst/>
          </a:prstGeom>
          <a:noFill/>
        </p:spPr>
        <p:txBody>
          <a:bodyPr>
            <a:spAutoFit/>
          </a:bodyPr>
          <a:lstStyle/>
          <a:p>
            <a:pPr>
              <a:defRPr/>
            </a:pPr>
            <a:r>
              <a:rPr lang="en-GB" sz="600" dirty="0">
                <a:solidFill>
                  <a:prstClr val="black"/>
                </a:solidFill>
                <a:cs typeface="Arial" charset="0"/>
              </a:rPr>
              <a:t>© Inter IKEA Systems B.V. 2014</a:t>
            </a:r>
          </a:p>
        </p:txBody>
      </p:sp>
      <p:pic>
        <p:nvPicPr>
          <p:cNvPr id="3" name="Picture 2"/>
          <p:cNvPicPr>
            <a:picLocks noChangeAspect="1" noChangeArrowheads="1"/>
          </p:cNvPicPr>
          <p:nvPr userDrawn="1"/>
        </p:nvPicPr>
        <p:blipFill>
          <a:blip r:embed="rId2" cstate="print"/>
          <a:srcRect/>
          <a:stretch>
            <a:fillRect/>
          </a:stretch>
        </p:blipFill>
        <p:spPr bwMode="auto">
          <a:xfrm>
            <a:off x="7716715" y="6032500"/>
            <a:ext cx="1131277" cy="419100"/>
          </a:xfrm>
          <a:prstGeom prst="rect">
            <a:avLst/>
          </a:prstGeom>
          <a:noFill/>
          <a:ln w="9525">
            <a:noFill/>
            <a:miter lim="800000"/>
            <a:headEnd/>
            <a:tailEnd/>
          </a:ln>
        </p:spPr>
      </p:pic>
      <p:sp>
        <p:nvSpPr>
          <p:cNvPr id="4" name="TextBox 3"/>
          <p:cNvSpPr txBox="1"/>
          <p:nvPr userDrawn="1"/>
        </p:nvSpPr>
        <p:spPr>
          <a:xfrm>
            <a:off x="778120" y="2457451"/>
            <a:ext cx="3301511" cy="3901068"/>
          </a:xfrm>
          <a:prstGeom prst="rect">
            <a:avLst/>
          </a:prstGeom>
          <a:noFill/>
        </p:spPr>
        <p:txBody>
          <a:bodyPr>
            <a:spAutoFit/>
          </a:bodyPr>
          <a:lstStyle/>
          <a:p>
            <a:pPr>
              <a:lnSpc>
                <a:spcPct val="110000"/>
              </a:lnSpc>
              <a:defRPr/>
            </a:pPr>
            <a:r>
              <a:rPr lang="en-GB" sz="900" b="1" dirty="0">
                <a:solidFill>
                  <a:prstClr val="black"/>
                </a:solidFill>
                <a:cs typeface="Arial" charset="0"/>
              </a:rPr>
              <a:t>Is this template mandatory to use?</a:t>
            </a:r>
          </a:p>
          <a:p>
            <a:pPr>
              <a:lnSpc>
                <a:spcPct val="110000"/>
              </a:lnSpc>
              <a:defRPr/>
            </a:pPr>
            <a:r>
              <a:rPr lang="en-GB" sz="900" dirty="0">
                <a:solidFill>
                  <a:prstClr val="black"/>
                </a:solidFill>
                <a:cs typeface="Arial" charset="0"/>
              </a:rPr>
              <a:t>No, it isn't. However, we strongly recommended you to use the templates at the “Tools &amp; Templates site”, because they follows all the guidelines how to treat the IKEA Brand correctly.</a:t>
            </a:r>
          </a:p>
          <a:p>
            <a:pPr>
              <a:lnSpc>
                <a:spcPct val="110000"/>
              </a:lnSpc>
              <a:defRPr/>
            </a:pPr>
            <a:endParaRPr lang="en-GB" sz="900" dirty="0">
              <a:solidFill>
                <a:prstClr val="black"/>
              </a:solidFill>
              <a:cs typeface="Arial" charset="0"/>
            </a:endParaRPr>
          </a:p>
          <a:p>
            <a:pPr>
              <a:lnSpc>
                <a:spcPct val="110000"/>
              </a:lnSpc>
              <a:defRPr/>
            </a:pPr>
            <a:r>
              <a:rPr lang="en-GB" sz="900" dirty="0">
                <a:solidFill>
                  <a:prstClr val="black"/>
                </a:solidFill>
                <a:cs typeface="Arial" charset="0"/>
              </a:rPr>
              <a:t>Off course, you can be creative and create your own PowerPoint from scratch if you want to, but using this template will save you a lot of time and secure our visual guidelines.</a:t>
            </a:r>
          </a:p>
          <a:p>
            <a:pPr>
              <a:lnSpc>
                <a:spcPct val="110000"/>
              </a:lnSpc>
              <a:defRPr/>
            </a:pPr>
            <a:endParaRPr lang="en-GB" sz="900" dirty="0">
              <a:solidFill>
                <a:prstClr val="black"/>
              </a:solidFill>
              <a:cs typeface="Arial" charset="0"/>
            </a:endParaRPr>
          </a:p>
          <a:p>
            <a:pPr>
              <a:lnSpc>
                <a:spcPct val="110000"/>
              </a:lnSpc>
              <a:defRPr/>
            </a:pPr>
            <a:r>
              <a:rPr lang="en-GB" sz="900" b="1" dirty="0">
                <a:solidFill>
                  <a:prstClr val="black"/>
                </a:solidFill>
                <a:cs typeface="Arial" charset="0"/>
              </a:rPr>
              <a:t>Guidelines &amp; Manuals</a:t>
            </a:r>
          </a:p>
          <a:p>
            <a:pPr>
              <a:lnSpc>
                <a:spcPct val="110000"/>
              </a:lnSpc>
              <a:defRPr/>
            </a:pPr>
            <a:r>
              <a:rPr lang="en-GB" sz="900" dirty="0">
                <a:solidFill>
                  <a:prstClr val="black"/>
                </a:solidFill>
                <a:cs typeface="Arial" charset="0"/>
              </a:rPr>
              <a:t>This template is based on, and follows the guidelines in our manuals. Read the manuals if you are insecure how to work with copy/visuals in your PowerPoint.</a:t>
            </a:r>
          </a:p>
          <a:p>
            <a:pPr>
              <a:lnSpc>
                <a:spcPct val="110000"/>
              </a:lnSpc>
              <a:defRPr/>
            </a:pPr>
            <a:endParaRPr lang="en-GB" sz="900" dirty="0">
              <a:solidFill>
                <a:prstClr val="black"/>
              </a:solidFill>
              <a:cs typeface="Arial" charset="0"/>
            </a:endParaRPr>
          </a:p>
          <a:p>
            <a:pPr>
              <a:lnSpc>
                <a:spcPct val="110000"/>
              </a:lnSpc>
              <a:buFontTx/>
              <a:buChar char="-"/>
              <a:defRPr/>
            </a:pPr>
            <a:r>
              <a:rPr lang="en-GB" sz="900" dirty="0">
                <a:solidFill>
                  <a:prstClr val="black"/>
                </a:solidFill>
                <a:cs typeface="Arial" charset="0"/>
              </a:rPr>
              <a:t> Clear and simple</a:t>
            </a:r>
          </a:p>
          <a:p>
            <a:pPr>
              <a:lnSpc>
                <a:spcPct val="110000"/>
              </a:lnSpc>
              <a:buFontTx/>
              <a:buChar char="-"/>
              <a:defRPr/>
            </a:pPr>
            <a:r>
              <a:rPr lang="en-GB" sz="900" dirty="0">
                <a:solidFill>
                  <a:prstClr val="black"/>
                </a:solidFill>
                <a:cs typeface="Arial" charset="0"/>
              </a:rPr>
              <a:t> Working with words</a:t>
            </a:r>
          </a:p>
          <a:p>
            <a:pPr>
              <a:lnSpc>
                <a:spcPct val="110000"/>
              </a:lnSpc>
              <a:buFontTx/>
              <a:buChar char="-"/>
              <a:defRPr/>
            </a:pPr>
            <a:r>
              <a:rPr lang="en-GB" sz="900" dirty="0">
                <a:solidFill>
                  <a:prstClr val="black"/>
                </a:solidFill>
                <a:cs typeface="Arial" charset="0"/>
              </a:rPr>
              <a:t> Say it visually</a:t>
            </a:r>
          </a:p>
          <a:p>
            <a:pPr>
              <a:lnSpc>
                <a:spcPct val="110000"/>
              </a:lnSpc>
              <a:buFontTx/>
              <a:buChar char="-"/>
              <a:defRPr/>
            </a:pPr>
            <a:r>
              <a:rPr lang="en-GB" sz="900" dirty="0">
                <a:solidFill>
                  <a:prstClr val="black"/>
                </a:solidFill>
                <a:cs typeface="Arial" charset="0"/>
              </a:rPr>
              <a:t> How to say it visually</a:t>
            </a:r>
          </a:p>
          <a:p>
            <a:pPr>
              <a:lnSpc>
                <a:spcPct val="110000"/>
              </a:lnSpc>
              <a:buFontTx/>
              <a:buChar char="-"/>
              <a:defRPr/>
            </a:pPr>
            <a:r>
              <a:rPr lang="en-GB" sz="900" dirty="0">
                <a:solidFill>
                  <a:prstClr val="black"/>
                </a:solidFill>
                <a:cs typeface="Arial" charset="0"/>
              </a:rPr>
              <a:t> Brand communication the IKEA way</a:t>
            </a:r>
          </a:p>
          <a:p>
            <a:pPr>
              <a:lnSpc>
                <a:spcPct val="110000"/>
              </a:lnSpc>
              <a:buFontTx/>
              <a:buChar char="-"/>
              <a:defRPr/>
            </a:pPr>
            <a:r>
              <a:rPr lang="en-GB" sz="900" dirty="0">
                <a:solidFill>
                  <a:prstClr val="black"/>
                </a:solidFill>
                <a:cs typeface="Arial" charset="0"/>
              </a:rPr>
              <a:t> IKEA trademarks and other intellectual property rights</a:t>
            </a:r>
          </a:p>
          <a:p>
            <a:pPr>
              <a:lnSpc>
                <a:spcPct val="110000"/>
              </a:lnSpc>
              <a:buFontTx/>
              <a:buChar char="-"/>
              <a:defRPr/>
            </a:pPr>
            <a:endParaRPr lang="en-GB" sz="900" dirty="0">
              <a:solidFill>
                <a:prstClr val="black"/>
              </a:solidFill>
              <a:cs typeface="Arial" charset="0"/>
            </a:endParaRPr>
          </a:p>
          <a:p>
            <a:pPr>
              <a:lnSpc>
                <a:spcPct val="110000"/>
              </a:lnSpc>
              <a:defRPr/>
            </a:pPr>
            <a:r>
              <a:rPr lang="en-GB" sz="900" dirty="0">
                <a:solidFill>
                  <a:prstClr val="black"/>
                </a:solidFill>
                <a:cs typeface="Arial" charset="0"/>
              </a:rPr>
              <a:t>Click </a:t>
            </a:r>
            <a:r>
              <a:rPr lang="en-GB" sz="900" dirty="0">
                <a:solidFill>
                  <a:prstClr val="black"/>
                </a:solidFill>
                <a:cs typeface="Arial" charset="0"/>
                <a:hlinkClick r:id="rId3"/>
              </a:rPr>
              <a:t>here</a:t>
            </a:r>
            <a:r>
              <a:rPr lang="en-GB" sz="900" dirty="0">
                <a:solidFill>
                  <a:prstClr val="black"/>
                </a:solidFill>
                <a:cs typeface="Arial" charset="0"/>
              </a:rPr>
              <a:t> to find all the manuals. </a:t>
            </a:r>
          </a:p>
        </p:txBody>
      </p:sp>
      <p:sp>
        <p:nvSpPr>
          <p:cNvPr id="5" name="TextBox 4"/>
          <p:cNvSpPr txBox="1"/>
          <p:nvPr userDrawn="1"/>
        </p:nvSpPr>
        <p:spPr>
          <a:xfrm>
            <a:off x="750277" y="547688"/>
            <a:ext cx="6837485" cy="1631950"/>
          </a:xfrm>
          <a:prstGeom prst="rect">
            <a:avLst/>
          </a:prstGeom>
          <a:noFill/>
        </p:spPr>
        <p:txBody>
          <a:bodyPr>
            <a:spAutoFit/>
          </a:bodyPr>
          <a:lstStyle/>
          <a:p>
            <a:pPr>
              <a:defRPr/>
            </a:pPr>
            <a:r>
              <a:rPr lang="en-GB" sz="5000" dirty="0">
                <a:solidFill>
                  <a:prstClr val="black"/>
                </a:solidFill>
                <a:cs typeface="Arial" charset="0"/>
              </a:rPr>
              <a:t>How to work</a:t>
            </a:r>
          </a:p>
          <a:p>
            <a:pPr>
              <a:defRPr/>
            </a:pPr>
            <a:r>
              <a:rPr lang="en-GB" sz="5000" dirty="0">
                <a:solidFill>
                  <a:prstClr val="black"/>
                </a:solidFill>
                <a:cs typeface="Arial" charset="0"/>
              </a:rPr>
              <a:t>with this template</a:t>
            </a:r>
          </a:p>
        </p:txBody>
      </p:sp>
      <p:sp>
        <p:nvSpPr>
          <p:cNvPr id="6" name="TextBox 5"/>
          <p:cNvSpPr txBox="1"/>
          <p:nvPr userDrawn="1"/>
        </p:nvSpPr>
        <p:spPr>
          <a:xfrm>
            <a:off x="4356589" y="2457451"/>
            <a:ext cx="3116873" cy="3901068"/>
          </a:xfrm>
          <a:prstGeom prst="rect">
            <a:avLst/>
          </a:prstGeom>
          <a:noFill/>
        </p:spPr>
        <p:txBody>
          <a:bodyPr>
            <a:spAutoFit/>
          </a:bodyPr>
          <a:lstStyle/>
          <a:p>
            <a:pPr>
              <a:lnSpc>
                <a:spcPct val="110000"/>
              </a:lnSpc>
              <a:defRPr/>
            </a:pPr>
            <a:r>
              <a:rPr lang="en-GB" sz="900" b="1" dirty="0">
                <a:solidFill>
                  <a:prstClr val="black"/>
                </a:solidFill>
                <a:cs typeface="Arial" charset="0"/>
              </a:rPr>
              <a:t>Colours</a:t>
            </a:r>
          </a:p>
          <a:p>
            <a:pPr>
              <a:lnSpc>
                <a:spcPct val="110000"/>
              </a:lnSpc>
              <a:defRPr/>
            </a:pPr>
            <a:r>
              <a:rPr lang="en-GB" sz="900" dirty="0">
                <a:solidFill>
                  <a:prstClr val="black"/>
                </a:solidFill>
                <a:cs typeface="Arial" charset="0"/>
              </a:rPr>
              <a:t>Scroll down to select the colour of this template.</a:t>
            </a:r>
          </a:p>
          <a:p>
            <a:pPr>
              <a:lnSpc>
                <a:spcPct val="110000"/>
              </a:lnSpc>
              <a:defRPr/>
            </a:pPr>
            <a:endParaRPr lang="en-GB" sz="900" dirty="0">
              <a:solidFill>
                <a:prstClr val="black"/>
              </a:solidFill>
              <a:cs typeface="Arial" charset="0"/>
            </a:endParaRPr>
          </a:p>
          <a:p>
            <a:pPr>
              <a:lnSpc>
                <a:spcPct val="110000"/>
              </a:lnSpc>
              <a:defRPr/>
            </a:pPr>
            <a:r>
              <a:rPr lang="en-GB" sz="900" dirty="0">
                <a:solidFill>
                  <a:prstClr val="black"/>
                </a:solidFill>
                <a:cs typeface="Arial" charset="0"/>
              </a:rPr>
              <a:t>Try to use the bold colours in the integrated colour scheme, but it’s ok to change the transparency in the colour code to match your specific needs. Click </a:t>
            </a:r>
            <a:r>
              <a:rPr lang="en-GB" sz="900" dirty="0">
                <a:solidFill>
                  <a:prstClr val="black"/>
                </a:solidFill>
                <a:cs typeface="Arial" charset="0"/>
                <a:hlinkClick r:id="rId4"/>
              </a:rPr>
              <a:t>here</a:t>
            </a:r>
            <a:r>
              <a:rPr lang="en-GB" sz="900" dirty="0">
                <a:solidFill>
                  <a:prstClr val="black"/>
                </a:solidFill>
                <a:cs typeface="Arial" charset="0"/>
              </a:rPr>
              <a:t> to read more about the IKEA colours. </a:t>
            </a:r>
          </a:p>
          <a:p>
            <a:pPr>
              <a:lnSpc>
                <a:spcPct val="110000"/>
              </a:lnSpc>
              <a:defRPr/>
            </a:pPr>
            <a:endParaRPr lang="en-GB" sz="900" dirty="0">
              <a:solidFill>
                <a:prstClr val="black"/>
              </a:solidFill>
              <a:cs typeface="Arial" charset="0"/>
            </a:endParaRPr>
          </a:p>
          <a:p>
            <a:pPr>
              <a:lnSpc>
                <a:spcPct val="110000"/>
              </a:lnSpc>
              <a:defRPr/>
            </a:pPr>
            <a:r>
              <a:rPr lang="en-GB" sz="900" i="1" dirty="0">
                <a:solidFill>
                  <a:prstClr val="black"/>
                </a:solidFill>
                <a:cs typeface="Arial" charset="0"/>
              </a:rPr>
              <a:t>Note: The combination of IKEA blue and yellow are only used for the IKEA trade dress and the IKEA logo.</a:t>
            </a:r>
          </a:p>
          <a:p>
            <a:pPr>
              <a:lnSpc>
                <a:spcPct val="110000"/>
              </a:lnSpc>
              <a:defRPr/>
            </a:pPr>
            <a:r>
              <a:rPr lang="en-GB" sz="900" i="1" dirty="0">
                <a:solidFill>
                  <a:prstClr val="black"/>
                </a:solidFill>
                <a:cs typeface="Arial" charset="0"/>
              </a:rPr>
              <a:t> </a:t>
            </a:r>
            <a:endParaRPr lang="en-GB" sz="900" dirty="0">
              <a:solidFill>
                <a:prstClr val="black"/>
              </a:solidFill>
              <a:cs typeface="Arial" charset="0"/>
            </a:endParaRPr>
          </a:p>
          <a:p>
            <a:pPr>
              <a:lnSpc>
                <a:spcPct val="110000"/>
              </a:lnSpc>
              <a:defRPr/>
            </a:pPr>
            <a:r>
              <a:rPr lang="en-GB" sz="900" b="1" dirty="0">
                <a:solidFill>
                  <a:prstClr val="black"/>
                </a:solidFill>
                <a:cs typeface="Arial" charset="0"/>
              </a:rPr>
              <a:t>PowerPoint tips</a:t>
            </a:r>
          </a:p>
          <a:p>
            <a:pPr>
              <a:lnSpc>
                <a:spcPct val="110000"/>
              </a:lnSpc>
              <a:defRPr/>
            </a:pPr>
            <a:r>
              <a:rPr lang="en-GB" sz="900" dirty="0">
                <a:solidFill>
                  <a:prstClr val="black"/>
                </a:solidFill>
                <a:cs typeface="Arial" charset="0"/>
              </a:rPr>
              <a:t>Go to the Tools &amp; Templates site for some good tips, which are useful when you’re creating your PowerPoint. Click </a:t>
            </a:r>
            <a:r>
              <a:rPr lang="en-GB" sz="900" dirty="0">
                <a:solidFill>
                  <a:prstClr val="black"/>
                </a:solidFill>
                <a:cs typeface="Arial" charset="0"/>
                <a:hlinkClick r:id="rId5"/>
              </a:rPr>
              <a:t>here</a:t>
            </a:r>
            <a:r>
              <a:rPr lang="en-GB" sz="900" dirty="0">
                <a:solidFill>
                  <a:prstClr val="black"/>
                </a:solidFill>
                <a:cs typeface="Arial" charset="0"/>
              </a:rPr>
              <a:t> to find the tips.</a:t>
            </a:r>
          </a:p>
          <a:p>
            <a:pPr>
              <a:lnSpc>
                <a:spcPct val="110000"/>
              </a:lnSpc>
              <a:defRPr/>
            </a:pPr>
            <a:endParaRPr lang="en-GB" sz="900" dirty="0">
              <a:solidFill>
                <a:prstClr val="black"/>
              </a:solidFill>
              <a:cs typeface="Arial" charset="0"/>
            </a:endParaRPr>
          </a:p>
          <a:p>
            <a:pPr>
              <a:lnSpc>
                <a:spcPct val="110000"/>
              </a:lnSpc>
              <a:defRPr/>
            </a:pPr>
            <a:r>
              <a:rPr lang="en-GB" sz="900" b="1" dirty="0">
                <a:solidFill>
                  <a:prstClr val="black"/>
                </a:solidFill>
                <a:cs typeface="Arial" charset="0"/>
              </a:rPr>
              <a:t>Slide Master</a:t>
            </a:r>
          </a:p>
          <a:p>
            <a:pPr>
              <a:lnSpc>
                <a:spcPct val="110000"/>
              </a:lnSpc>
              <a:defRPr/>
            </a:pPr>
            <a:r>
              <a:rPr lang="en-GB" sz="900" dirty="0">
                <a:solidFill>
                  <a:prstClr val="black"/>
                </a:solidFill>
                <a:cs typeface="Arial" charset="0"/>
              </a:rPr>
              <a:t>Some of the elements are placed in the Slide Master. If you want to edit them, go to “View” and there you will find the “Slide Master”. Right-click at one of the slides to the left and chose “Layout” to view all the slides which are placed in the Slide Master.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ka">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756138" y="1196976"/>
            <a:ext cx="7344508" cy="3478213"/>
          </a:xfrm>
          <a:prstGeom prst="rect">
            <a:avLst/>
          </a:prstGeom>
          <a:noFill/>
        </p:spPr>
        <p:txBody>
          <a:bodyPr>
            <a:spAutoFit/>
          </a:bodyPr>
          <a:lstStyle/>
          <a:p>
            <a:pPr>
              <a:defRPr/>
            </a:pPr>
            <a:r>
              <a:rPr lang="en-US" sz="8800" dirty="0">
                <a:solidFill>
                  <a:prstClr val="white"/>
                </a:solidFill>
                <a:cs typeface="Arial" charset="0"/>
              </a:rPr>
              <a:t>fika</a:t>
            </a:r>
          </a:p>
          <a:p>
            <a:pPr>
              <a:spcAft>
                <a:spcPts val="2400"/>
              </a:spcAft>
              <a:defRPr/>
            </a:pPr>
            <a:r>
              <a:rPr lang="en-US" sz="4000" dirty="0">
                <a:solidFill>
                  <a:prstClr val="white"/>
                </a:solidFill>
                <a:cs typeface="Arial" charset="0"/>
              </a:rPr>
              <a:t>[fee-KA]</a:t>
            </a:r>
          </a:p>
          <a:p>
            <a:pPr>
              <a:defRPr/>
            </a:pPr>
            <a:r>
              <a:rPr lang="en-US" sz="3600" dirty="0">
                <a:solidFill>
                  <a:prstClr val="white"/>
                </a:solidFill>
                <a:cs typeface="Arial" charset="0"/>
              </a:rPr>
              <a:t>That’s what we say in Swedish</a:t>
            </a:r>
          </a:p>
          <a:p>
            <a:pPr>
              <a:defRPr/>
            </a:pPr>
            <a:r>
              <a:rPr lang="en-US" sz="3600" dirty="0">
                <a:solidFill>
                  <a:prstClr val="white"/>
                </a:solidFill>
                <a:cs typeface="Arial" charset="0"/>
              </a:rPr>
              <a:t>when we take a coffee break. </a:t>
            </a:r>
          </a:p>
        </p:txBody>
      </p:sp>
      <p:sp>
        <p:nvSpPr>
          <p:cNvPr id="4" name="TextBox 3"/>
          <p:cNvSpPr txBox="1"/>
          <p:nvPr userDrawn="1"/>
        </p:nvSpPr>
        <p:spPr>
          <a:xfrm rot="5400000">
            <a:off x="8139357" y="807780"/>
            <a:ext cx="1755775" cy="184666"/>
          </a:xfrm>
          <a:prstGeom prst="rect">
            <a:avLst/>
          </a:prstGeom>
          <a:noFill/>
        </p:spPr>
        <p:txBody>
          <a:bodyPr>
            <a:spAutoFit/>
          </a:bodyPr>
          <a:lstStyle/>
          <a:p>
            <a:pPr>
              <a:defRPr/>
            </a:pPr>
            <a:r>
              <a:rPr lang="en-GB" sz="600" dirty="0">
                <a:solidFill>
                  <a:prstClr val="white"/>
                </a:solidFill>
                <a:cs typeface="Arial" charset="0"/>
              </a:rPr>
              <a:t>© Inter IKEA Systems B.V. 2014</a:t>
            </a:r>
          </a:p>
        </p:txBody>
      </p:sp>
      <p:pic>
        <p:nvPicPr>
          <p:cNvPr id="5" name="Picture 2"/>
          <p:cNvPicPr>
            <a:picLocks noChangeAspect="1" noChangeArrowheads="1"/>
          </p:cNvPicPr>
          <p:nvPr userDrawn="1"/>
        </p:nvPicPr>
        <p:blipFill>
          <a:blip r:embed="rId3" cstate="print"/>
          <a:srcRect/>
          <a:stretch>
            <a:fillRect/>
          </a:stretch>
        </p:blipFill>
        <p:spPr bwMode="auto">
          <a:xfrm>
            <a:off x="7716715" y="6032500"/>
            <a:ext cx="1131277" cy="4191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7716715" y="6032500"/>
            <a:ext cx="1131277" cy="4191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 name="Rectangle 1"/>
          <p:cNvSpPr/>
          <p:nvPr/>
        </p:nvSpPr>
        <p:spPr>
          <a:xfrm>
            <a:off x="4428393" y="1"/>
            <a:ext cx="4715608" cy="765175"/>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4428393" y="866776"/>
            <a:ext cx="4715608" cy="765175"/>
          </a:xfrm>
          <a:prstGeom prst="rect">
            <a:avLst/>
          </a:prstGeom>
          <a:solidFill>
            <a:srgbClr val="EA5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p:nvSpPr>
        <p:spPr>
          <a:xfrm>
            <a:off x="4428393" y="1735139"/>
            <a:ext cx="4715608"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p:nvSpPr>
        <p:spPr>
          <a:xfrm>
            <a:off x="4428393" y="2598739"/>
            <a:ext cx="4715608"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p:nvSpPr>
        <p:spPr>
          <a:xfrm>
            <a:off x="4428393" y="3463925"/>
            <a:ext cx="4715608" cy="763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p:nvSpPr>
        <p:spPr>
          <a:xfrm>
            <a:off x="4428393" y="4333876"/>
            <a:ext cx="4715608"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p:nvSpPr>
        <p:spPr>
          <a:xfrm>
            <a:off x="4428393" y="5197476"/>
            <a:ext cx="4715608" cy="765175"/>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p:nvSpPr>
        <p:spPr>
          <a:xfrm>
            <a:off x="4428393" y="6092826"/>
            <a:ext cx="4715608" cy="765175"/>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Rectangle 1"/>
          <p:cNvSpPr/>
          <p:nvPr/>
        </p:nvSpPr>
        <p:spPr>
          <a:xfrm>
            <a:off x="8532936" y="866776"/>
            <a:ext cx="611065" cy="765175"/>
          </a:xfrm>
          <a:prstGeom prst="rect">
            <a:avLst/>
          </a:prstGeom>
          <a:solidFill>
            <a:srgbClr val="EA5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8316059" y="1"/>
            <a:ext cx="827942" cy="765175"/>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p:nvSpPr>
        <p:spPr>
          <a:xfrm>
            <a:off x="8209085" y="0"/>
            <a:ext cx="216877" cy="6858000"/>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4333876"/>
            <a:ext cx="611065"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5197476"/>
            <a:ext cx="611065" cy="765175"/>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6092826"/>
            <a:ext cx="611065" cy="765175"/>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Rectangle 1"/>
          <p:cNvSpPr/>
          <p:nvPr/>
        </p:nvSpPr>
        <p:spPr>
          <a:xfrm>
            <a:off x="8316059" y="1"/>
            <a:ext cx="827942" cy="765175"/>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5436577" y="0"/>
            <a:ext cx="2989385" cy="6858000"/>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866776"/>
            <a:ext cx="611065" cy="765175"/>
          </a:xfrm>
          <a:prstGeom prst="rect">
            <a:avLst/>
          </a:prstGeom>
          <a:solidFill>
            <a:srgbClr val="EA5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3463925"/>
            <a:ext cx="611065" cy="763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4333876"/>
            <a:ext cx="611065"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5197476"/>
            <a:ext cx="611065" cy="765175"/>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1" name="Rectangle 10"/>
          <p:cNvSpPr/>
          <p:nvPr userDrawn="1"/>
        </p:nvSpPr>
        <p:spPr>
          <a:xfrm>
            <a:off x="8532936" y="6092826"/>
            <a:ext cx="611065" cy="765175"/>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Rectangle 1"/>
          <p:cNvSpPr/>
          <p:nvPr userDrawn="1"/>
        </p:nvSpPr>
        <p:spPr>
          <a:xfrm>
            <a:off x="8316059" y="1"/>
            <a:ext cx="827942" cy="765175"/>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userDrawn="1"/>
        </p:nvSpPr>
        <p:spPr>
          <a:xfrm>
            <a:off x="0" y="0"/>
            <a:ext cx="8425962" cy="6858000"/>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userDrawn="1"/>
        </p:nvSpPr>
        <p:spPr>
          <a:xfrm>
            <a:off x="8532936" y="866776"/>
            <a:ext cx="611065" cy="765175"/>
          </a:xfrm>
          <a:prstGeom prst="rect">
            <a:avLst/>
          </a:prstGeom>
          <a:solidFill>
            <a:srgbClr val="EA5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userDrawn="1"/>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userDrawn="1"/>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userDrawn="1"/>
        </p:nvSpPr>
        <p:spPr>
          <a:xfrm>
            <a:off x="8532936" y="3463925"/>
            <a:ext cx="611065" cy="763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userDrawn="1"/>
        </p:nvSpPr>
        <p:spPr>
          <a:xfrm>
            <a:off x="8532936" y="4333876"/>
            <a:ext cx="611065" cy="765175"/>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userDrawn="1"/>
        </p:nvSpPr>
        <p:spPr>
          <a:xfrm>
            <a:off x="8532936" y="5197476"/>
            <a:ext cx="611065" cy="765175"/>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userDrawn="1"/>
        </p:nvSpPr>
        <p:spPr>
          <a:xfrm>
            <a:off x="8532936" y="6092826"/>
            <a:ext cx="611065" cy="765175"/>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Rectangle 1"/>
          <p:cNvSpPr/>
          <p:nvPr/>
        </p:nvSpPr>
        <p:spPr>
          <a:xfrm>
            <a:off x="8425962" y="866776"/>
            <a:ext cx="718038" cy="765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3" name="Rectangle 2"/>
          <p:cNvSpPr/>
          <p:nvPr/>
        </p:nvSpPr>
        <p:spPr>
          <a:xfrm>
            <a:off x="8209085" y="0"/>
            <a:ext cx="2168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4" name="Rectangle 3"/>
          <p:cNvSpPr/>
          <p:nvPr/>
        </p:nvSpPr>
        <p:spPr>
          <a:xfrm>
            <a:off x="8532936" y="1"/>
            <a:ext cx="611065" cy="76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5" name="Rectangle 4"/>
          <p:cNvSpPr/>
          <p:nvPr/>
        </p:nvSpPr>
        <p:spPr>
          <a:xfrm>
            <a:off x="8532936" y="1735139"/>
            <a:ext cx="611065" cy="765175"/>
          </a:xfrm>
          <a:prstGeom prst="rect">
            <a:avLst/>
          </a:prstGeom>
          <a:solidFill>
            <a:srgbClr val="49A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6" name="Rectangle 5"/>
          <p:cNvSpPr/>
          <p:nvPr/>
        </p:nvSpPr>
        <p:spPr>
          <a:xfrm>
            <a:off x="8532936" y="2598739"/>
            <a:ext cx="611065" cy="765175"/>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7" name="Rectangle 6"/>
          <p:cNvSpPr/>
          <p:nvPr/>
        </p:nvSpPr>
        <p:spPr>
          <a:xfrm>
            <a:off x="8532936" y="3463925"/>
            <a:ext cx="611065" cy="763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8" name="Rectangle 7"/>
          <p:cNvSpPr/>
          <p:nvPr/>
        </p:nvSpPr>
        <p:spPr>
          <a:xfrm>
            <a:off x="8532936" y="4333876"/>
            <a:ext cx="611065" cy="76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9" name="Rectangle 8"/>
          <p:cNvSpPr/>
          <p:nvPr/>
        </p:nvSpPr>
        <p:spPr>
          <a:xfrm>
            <a:off x="8532936" y="5197476"/>
            <a:ext cx="611065" cy="765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
        <p:nvSpPr>
          <p:cNvPr id="10" name="Rectangle 9"/>
          <p:cNvSpPr/>
          <p:nvPr/>
        </p:nvSpPr>
        <p:spPr>
          <a:xfrm>
            <a:off x="8532936" y="6092826"/>
            <a:ext cx="611065" cy="76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vmlDrawing" Target="../drawings/vmlDrawing1.v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ags" Target="../tags/tag2.xml"/><Relationship Id="rId34" Type="http://schemas.openxmlformats.org/officeDocument/2006/relationships/oleObject" Target="../embeddings/oleObject1.bin"/><Relationship Id="rId35"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2123" name="think-cell Slide" r:id="rId34" imgW="270" imgH="270" progId="TCLayout.ActiveDocument.1">
                  <p:embed/>
                </p:oleObj>
              </mc:Choice>
              <mc:Fallback>
                <p:oleObj name="think-cell Slide" r:id="rId34" imgW="270" imgH="270" progId="TCLayout.ActiveDocument.1">
                  <p:embed/>
                  <p:pic>
                    <p:nvPicPr>
                      <p:cNvPr id="0" name="Picture 3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5666" y="4293096"/>
            <a:ext cx="4688334" cy="7920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ounded Rectangle 8"/>
          <p:cNvSpPr/>
          <p:nvPr/>
        </p:nvSpPr>
        <p:spPr>
          <a:xfrm>
            <a:off x="63012" y="1340768"/>
            <a:ext cx="4293576" cy="5184576"/>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33797" name="TextBox 27"/>
          <p:cNvSpPr txBox="1">
            <a:spLocks noChangeArrowheads="1"/>
          </p:cNvSpPr>
          <p:nvPr/>
        </p:nvSpPr>
        <p:spPr bwMode="auto">
          <a:xfrm>
            <a:off x="4703886" y="1897087"/>
            <a:ext cx="4255477" cy="307777"/>
          </a:xfrm>
          <a:prstGeom prst="rect">
            <a:avLst/>
          </a:prstGeom>
          <a:noFill/>
          <a:ln w="9525">
            <a:noFill/>
            <a:miter lim="800000"/>
            <a:headEnd/>
            <a:tailEnd/>
          </a:ln>
        </p:spPr>
        <p:txBody>
          <a:bodyPr>
            <a:spAutoFit/>
          </a:bodyPr>
          <a:lstStyle/>
          <a:p>
            <a:pPr marL="342900" indent="-342900" fontAlgn="base">
              <a:spcBef>
                <a:spcPct val="0"/>
              </a:spcBef>
              <a:spcAft>
                <a:spcPct val="0"/>
              </a:spcAft>
            </a:pPr>
            <a:r>
              <a:rPr lang="sv-SE" sz="1400" b="1" dirty="0">
                <a:solidFill>
                  <a:prstClr val="white"/>
                </a:solidFill>
                <a:cs typeface="Arial" charset="0"/>
              </a:rPr>
              <a:t>Metoden</a:t>
            </a:r>
          </a:p>
        </p:txBody>
      </p:sp>
      <p:sp>
        <p:nvSpPr>
          <p:cNvPr id="33798" name="TextBox 28"/>
          <p:cNvSpPr txBox="1">
            <a:spLocks noChangeArrowheads="1"/>
          </p:cNvSpPr>
          <p:nvPr/>
        </p:nvSpPr>
        <p:spPr bwMode="auto">
          <a:xfrm>
            <a:off x="4703886" y="168895"/>
            <a:ext cx="4255477" cy="307777"/>
          </a:xfrm>
          <a:prstGeom prst="rect">
            <a:avLst/>
          </a:prstGeom>
          <a:noFill/>
          <a:ln w="9525">
            <a:noFill/>
            <a:miter lim="800000"/>
            <a:headEnd/>
            <a:tailEnd/>
          </a:ln>
        </p:spPr>
        <p:txBody>
          <a:bodyPr>
            <a:spAutoFit/>
          </a:bodyPr>
          <a:lstStyle/>
          <a:p>
            <a:pPr marL="342900" indent="-342900" fontAlgn="base">
              <a:spcBef>
                <a:spcPct val="0"/>
              </a:spcBef>
              <a:spcAft>
                <a:spcPct val="0"/>
              </a:spcAft>
            </a:pPr>
            <a:r>
              <a:rPr lang="sv-SE" sz="1400" b="1" dirty="0">
                <a:solidFill>
                  <a:prstClr val="white"/>
                </a:solidFill>
                <a:cs typeface="Arial" charset="0"/>
              </a:rPr>
              <a:t>Visionen</a:t>
            </a:r>
          </a:p>
        </p:txBody>
      </p:sp>
      <p:sp>
        <p:nvSpPr>
          <p:cNvPr id="33799" name="TextBox 29"/>
          <p:cNvSpPr txBox="1">
            <a:spLocks noChangeArrowheads="1"/>
          </p:cNvSpPr>
          <p:nvPr/>
        </p:nvSpPr>
        <p:spPr bwMode="auto">
          <a:xfrm>
            <a:off x="4716016" y="961564"/>
            <a:ext cx="4716016" cy="307777"/>
          </a:xfrm>
          <a:prstGeom prst="rect">
            <a:avLst/>
          </a:prstGeom>
          <a:noFill/>
          <a:ln w="9525">
            <a:noFill/>
            <a:miter lim="800000"/>
            <a:headEnd/>
            <a:tailEnd/>
          </a:ln>
        </p:spPr>
        <p:txBody>
          <a:bodyPr wrap="square">
            <a:spAutoFit/>
          </a:bodyPr>
          <a:lstStyle/>
          <a:p>
            <a:pPr marL="342900" indent="-342900" fontAlgn="base">
              <a:spcBef>
                <a:spcPct val="0"/>
              </a:spcBef>
              <a:spcAft>
                <a:spcPct val="0"/>
              </a:spcAft>
            </a:pPr>
            <a:r>
              <a:rPr lang="sv-SE" sz="1400" b="1" dirty="0">
                <a:solidFill>
                  <a:prstClr val="white"/>
                </a:solidFill>
                <a:cs typeface="Arial" charset="0"/>
              </a:rPr>
              <a:t>Fokus områden</a:t>
            </a:r>
          </a:p>
        </p:txBody>
      </p:sp>
      <p:sp>
        <p:nvSpPr>
          <p:cNvPr id="33800" name="TextBox 9"/>
          <p:cNvSpPr txBox="1">
            <a:spLocks noChangeArrowheads="1"/>
          </p:cNvSpPr>
          <p:nvPr/>
        </p:nvSpPr>
        <p:spPr bwMode="auto">
          <a:xfrm>
            <a:off x="-180528" y="1932647"/>
            <a:ext cx="4636194" cy="2246769"/>
          </a:xfrm>
          <a:prstGeom prst="rect">
            <a:avLst/>
          </a:prstGeom>
          <a:noFill/>
          <a:ln w="9525">
            <a:noFill/>
            <a:miter lim="800000"/>
            <a:headEnd/>
            <a:tailEnd/>
          </a:ln>
        </p:spPr>
        <p:txBody>
          <a:bodyPr wrap="square">
            <a:spAutoFit/>
          </a:bodyPr>
          <a:lstStyle/>
          <a:p>
            <a:pPr algn="ctr" fontAlgn="base">
              <a:spcBef>
                <a:spcPct val="0"/>
              </a:spcBef>
              <a:spcAft>
                <a:spcPct val="0"/>
              </a:spcAft>
            </a:pPr>
            <a:r>
              <a:rPr lang="sv-SE" sz="2800" b="1" dirty="0">
                <a:solidFill>
                  <a:prstClr val="black"/>
                </a:solidFill>
                <a:cs typeface="Arial" charset="0"/>
              </a:rPr>
              <a:t>Handboll</a:t>
            </a:r>
          </a:p>
          <a:p>
            <a:pPr algn="ctr" fontAlgn="base">
              <a:spcBef>
                <a:spcPct val="0"/>
              </a:spcBef>
              <a:spcAft>
                <a:spcPct val="0"/>
              </a:spcAft>
            </a:pPr>
            <a:r>
              <a:rPr lang="sv-SE" sz="2800" b="1" dirty="0">
                <a:solidFill>
                  <a:prstClr val="black"/>
                </a:solidFill>
                <a:cs typeface="Arial" charset="0"/>
              </a:rPr>
              <a:t> </a:t>
            </a:r>
          </a:p>
          <a:p>
            <a:pPr algn="ctr" fontAlgn="base">
              <a:spcBef>
                <a:spcPct val="0"/>
              </a:spcBef>
              <a:spcAft>
                <a:spcPct val="0"/>
              </a:spcAft>
            </a:pPr>
            <a:r>
              <a:rPr lang="sv-SE" sz="2800" b="1" dirty="0">
                <a:solidFill>
                  <a:prstClr val="black"/>
                </a:solidFill>
                <a:cs typeface="Arial" charset="0"/>
              </a:rPr>
              <a:t>Pojkar 09</a:t>
            </a:r>
          </a:p>
          <a:p>
            <a:pPr algn="ctr" fontAlgn="base">
              <a:spcBef>
                <a:spcPct val="0"/>
              </a:spcBef>
              <a:spcAft>
                <a:spcPct val="0"/>
              </a:spcAft>
            </a:pPr>
            <a:endParaRPr lang="sv-SE" sz="2800" b="1" dirty="0">
              <a:solidFill>
                <a:prstClr val="black"/>
              </a:solidFill>
              <a:cs typeface="Arial" charset="0"/>
            </a:endParaRPr>
          </a:p>
          <a:p>
            <a:pPr algn="ctr" fontAlgn="base">
              <a:spcBef>
                <a:spcPct val="0"/>
              </a:spcBef>
              <a:spcAft>
                <a:spcPct val="0"/>
              </a:spcAft>
            </a:pPr>
            <a:r>
              <a:rPr lang="sv-SE" sz="2800" dirty="0">
                <a:solidFill>
                  <a:prstClr val="black"/>
                </a:solidFill>
                <a:cs typeface="Arial" charset="0"/>
              </a:rPr>
              <a:t>2017/2018 </a:t>
            </a:r>
          </a:p>
        </p:txBody>
      </p:sp>
      <p:pic>
        <p:nvPicPr>
          <p:cNvPr id="33801" name="Picture 2" descr="\\ITSEELM-NT0044\HEPOL2$\Desktop\Picture1.png"/>
          <p:cNvPicPr>
            <a:picLocks noChangeAspect="1" noChangeArrowheads="1"/>
          </p:cNvPicPr>
          <p:nvPr/>
        </p:nvPicPr>
        <p:blipFill>
          <a:blip r:embed="rId3" cstate="print"/>
          <a:srcRect/>
          <a:stretch>
            <a:fillRect/>
          </a:stretch>
        </p:blipFill>
        <p:spPr bwMode="auto">
          <a:xfrm rot="863331">
            <a:off x="2829382" y="446778"/>
            <a:ext cx="1642696" cy="1422400"/>
          </a:xfrm>
          <a:prstGeom prst="rect">
            <a:avLst/>
          </a:prstGeom>
          <a:noFill/>
          <a:ln w="9525">
            <a:noFill/>
            <a:miter lim="800000"/>
            <a:headEnd/>
            <a:tailEnd/>
          </a:ln>
        </p:spPr>
      </p:pic>
      <p:sp>
        <p:nvSpPr>
          <p:cNvPr id="14" name="TextBox 29"/>
          <p:cNvSpPr txBox="1">
            <a:spLocks noChangeArrowheads="1"/>
          </p:cNvSpPr>
          <p:nvPr/>
        </p:nvSpPr>
        <p:spPr bwMode="auto">
          <a:xfrm>
            <a:off x="4600129" y="3677542"/>
            <a:ext cx="4364360" cy="307777"/>
          </a:xfrm>
          <a:prstGeom prst="rect">
            <a:avLst/>
          </a:prstGeom>
          <a:noFill/>
          <a:ln w="9525">
            <a:noFill/>
            <a:miter lim="800000"/>
            <a:headEnd/>
            <a:tailEnd/>
          </a:ln>
        </p:spPr>
        <p:txBody>
          <a:bodyPr wrap="square">
            <a:spAutoFit/>
          </a:bodyPr>
          <a:lstStyle/>
          <a:p>
            <a:pPr marL="342900" indent="-342900" fontAlgn="base">
              <a:spcBef>
                <a:spcPct val="0"/>
              </a:spcBef>
              <a:spcAft>
                <a:spcPct val="0"/>
              </a:spcAft>
            </a:pPr>
            <a:r>
              <a:rPr lang="sv-SE" sz="1400" b="1" dirty="0">
                <a:solidFill>
                  <a:prstClr val="white"/>
                </a:solidFill>
                <a:cs typeface="Arial" charset="0"/>
              </a:rPr>
              <a:t>Tränar ansvar</a:t>
            </a:r>
          </a:p>
        </p:txBody>
      </p:sp>
      <p:sp>
        <p:nvSpPr>
          <p:cNvPr id="16" name="TextBox 29"/>
          <p:cNvSpPr txBox="1">
            <a:spLocks noChangeArrowheads="1"/>
          </p:cNvSpPr>
          <p:nvPr/>
        </p:nvSpPr>
        <p:spPr bwMode="auto">
          <a:xfrm>
            <a:off x="4709011" y="2761183"/>
            <a:ext cx="4255477" cy="307777"/>
          </a:xfrm>
          <a:prstGeom prst="rect">
            <a:avLst/>
          </a:prstGeom>
          <a:noFill/>
          <a:ln w="9525">
            <a:noFill/>
            <a:miter lim="800000"/>
            <a:headEnd/>
            <a:tailEnd/>
          </a:ln>
        </p:spPr>
        <p:txBody>
          <a:bodyPr>
            <a:spAutoFit/>
          </a:bodyPr>
          <a:lstStyle/>
          <a:p>
            <a:pPr marL="342900" indent="-342900" fontAlgn="base">
              <a:spcBef>
                <a:spcPct val="0"/>
              </a:spcBef>
              <a:spcAft>
                <a:spcPct val="0"/>
              </a:spcAft>
            </a:pPr>
            <a:r>
              <a:rPr lang="sv-SE" sz="1400" b="1" dirty="0">
                <a:solidFill>
                  <a:prstClr val="white"/>
                </a:solidFill>
                <a:cs typeface="Arial" charset="0"/>
              </a:rPr>
              <a:t>Föräldrar ansvar</a:t>
            </a:r>
          </a:p>
        </p:txBody>
      </p:sp>
      <p:sp>
        <p:nvSpPr>
          <p:cNvPr id="19" name="TextBox 29"/>
          <p:cNvSpPr txBox="1">
            <a:spLocks noChangeArrowheads="1"/>
          </p:cNvSpPr>
          <p:nvPr/>
        </p:nvSpPr>
        <p:spPr bwMode="auto">
          <a:xfrm>
            <a:off x="4595003" y="4495672"/>
            <a:ext cx="4364360" cy="307777"/>
          </a:xfrm>
          <a:prstGeom prst="rect">
            <a:avLst/>
          </a:prstGeom>
          <a:noFill/>
          <a:ln w="9525">
            <a:noFill/>
            <a:miter lim="800000"/>
            <a:headEnd/>
            <a:tailEnd/>
          </a:ln>
        </p:spPr>
        <p:txBody>
          <a:bodyPr wrap="square">
            <a:spAutoFit/>
          </a:bodyPr>
          <a:lstStyle/>
          <a:p>
            <a:pPr marL="342900" indent="-342900" fontAlgn="base">
              <a:spcBef>
                <a:spcPct val="0"/>
              </a:spcBef>
              <a:spcAft>
                <a:spcPct val="0"/>
              </a:spcAft>
            </a:pPr>
            <a:r>
              <a:rPr lang="sv-SE" sz="1400" b="1" dirty="0">
                <a:solidFill>
                  <a:prstClr val="white"/>
                </a:solidFill>
                <a:cs typeface="Arial" charset="0"/>
              </a:rPr>
              <a:t>Frågor</a:t>
            </a:r>
          </a:p>
        </p:txBody>
      </p:sp>
    </p:spTree>
    <p:extLst>
      <p:ext uri="{BB962C8B-B14F-4D97-AF65-F5344CB8AC3E}">
        <p14:creationId xmlns:p14="http://schemas.microsoft.com/office/powerpoint/2010/main" val="194678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1512" y="839614"/>
            <a:ext cx="3008919" cy="1323439"/>
          </a:xfrm>
          <a:prstGeom prst="rect">
            <a:avLst/>
          </a:prstGeom>
          <a:noFill/>
        </p:spPr>
        <p:txBody>
          <a:bodyPr wrap="square" rtlCol="0">
            <a:spAutoFit/>
          </a:bodyPr>
          <a:lstStyle/>
          <a:p>
            <a:r>
              <a:rPr lang="sv-SE" sz="1600" u="sng" dirty="0">
                <a:solidFill>
                  <a:schemeClr val="bg1"/>
                </a:solidFill>
              </a:rPr>
              <a:t>Skapa individer som alltid gör sitt bästa, utifrån sina egna förutsättningar fokuserar på sin utveckling och lärande</a:t>
            </a:r>
            <a:r>
              <a:rPr lang="sv-SE" sz="1100" dirty="0">
                <a:solidFill>
                  <a:schemeClr val="bg1"/>
                </a:solidFill>
              </a:rPr>
              <a:t>.</a:t>
            </a:r>
          </a:p>
        </p:txBody>
      </p:sp>
      <p:sp>
        <p:nvSpPr>
          <p:cNvPr id="6" name="TextBox 5"/>
          <p:cNvSpPr txBox="1"/>
          <p:nvPr/>
        </p:nvSpPr>
        <p:spPr>
          <a:xfrm>
            <a:off x="5451512" y="3487067"/>
            <a:ext cx="2880320" cy="2292935"/>
          </a:xfrm>
          <a:prstGeom prst="rect">
            <a:avLst/>
          </a:prstGeom>
          <a:noFill/>
        </p:spPr>
        <p:txBody>
          <a:bodyPr wrap="square" rtlCol="0">
            <a:spAutoFit/>
          </a:bodyPr>
          <a:lstStyle/>
          <a:p>
            <a:r>
              <a:rPr lang="sv-SE" sz="1100" b="1" u="sng" dirty="0">
                <a:solidFill>
                  <a:schemeClr val="bg1"/>
                </a:solidFill>
              </a:rPr>
              <a:t>Mission:</a:t>
            </a:r>
          </a:p>
          <a:p>
            <a:r>
              <a:rPr lang="sv-SE" sz="1100" dirty="0">
                <a:solidFill>
                  <a:schemeClr val="bg1"/>
                </a:solidFill>
              </a:rPr>
              <a:t>Skapa en grupp av individer där alla känner sig hemma och uppskattade.</a:t>
            </a:r>
          </a:p>
          <a:p>
            <a:endParaRPr lang="sv-SE" sz="1100" dirty="0">
              <a:solidFill>
                <a:schemeClr val="bg1"/>
              </a:solidFill>
            </a:endParaRPr>
          </a:p>
          <a:p>
            <a:r>
              <a:rPr lang="sv-SE" sz="1100" dirty="0">
                <a:solidFill>
                  <a:schemeClr val="bg1"/>
                </a:solidFill>
              </a:rPr>
              <a:t>Generera självförtroende och respekt för sig själv och sina kompisar. Där man litar på varandra och gör sitt bästa.</a:t>
            </a:r>
          </a:p>
          <a:p>
            <a:endParaRPr lang="sv-SE" sz="1100" dirty="0">
              <a:solidFill>
                <a:schemeClr val="bg1"/>
              </a:solidFill>
            </a:endParaRPr>
          </a:p>
          <a:p>
            <a:r>
              <a:rPr lang="sv-SE" sz="1100" dirty="0">
                <a:solidFill>
                  <a:schemeClr val="bg1"/>
                </a:solidFill>
              </a:rPr>
              <a:t>Förbereda barnen för livet som kommer genom en inställning som generar självförtroende och respekt för sig själv och andra.</a:t>
            </a:r>
          </a:p>
        </p:txBody>
      </p:sp>
      <p:sp>
        <p:nvSpPr>
          <p:cNvPr id="10" name="TextBox 9"/>
          <p:cNvSpPr txBox="1"/>
          <p:nvPr/>
        </p:nvSpPr>
        <p:spPr>
          <a:xfrm>
            <a:off x="5496340" y="138118"/>
            <a:ext cx="2880320" cy="707886"/>
          </a:xfrm>
          <a:prstGeom prst="rect">
            <a:avLst/>
          </a:prstGeom>
          <a:noFill/>
        </p:spPr>
        <p:txBody>
          <a:bodyPr wrap="square" rtlCol="0">
            <a:spAutoFit/>
          </a:bodyPr>
          <a:lstStyle/>
          <a:p>
            <a:r>
              <a:rPr lang="sv-SE" sz="4000" b="1" u="sng" dirty="0">
                <a:solidFill>
                  <a:schemeClr val="bg1"/>
                </a:solidFill>
              </a:rPr>
              <a:t>Visionen</a:t>
            </a:r>
          </a:p>
        </p:txBody>
      </p:sp>
      <p:pic>
        <p:nvPicPr>
          <p:cNvPr id="9" name="Picture 8"/>
          <p:cNvPicPr>
            <a:picLocks noChangeAspect="1"/>
          </p:cNvPicPr>
          <p:nvPr/>
        </p:nvPicPr>
        <p:blipFill>
          <a:blip r:embed="rId2"/>
          <a:stretch>
            <a:fillRect/>
          </a:stretch>
        </p:blipFill>
        <p:spPr>
          <a:xfrm>
            <a:off x="0" y="2034"/>
            <a:ext cx="5439552" cy="6163269"/>
          </a:xfrm>
          <a:prstGeom prst="rect">
            <a:avLst/>
          </a:prstGeom>
        </p:spPr>
      </p:pic>
      <p:pic>
        <p:nvPicPr>
          <p:cNvPr id="5" name="Picture 4"/>
          <p:cNvPicPr>
            <a:picLocks noChangeAspect="1"/>
          </p:cNvPicPr>
          <p:nvPr/>
        </p:nvPicPr>
        <p:blipFill>
          <a:blip r:embed="rId3"/>
          <a:stretch>
            <a:fillRect/>
          </a:stretch>
        </p:blipFill>
        <p:spPr>
          <a:xfrm>
            <a:off x="3517662" y="4291379"/>
            <a:ext cx="1899572" cy="2564904"/>
          </a:xfrm>
          <a:prstGeom prst="rect">
            <a:avLst/>
          </a:prstGeom>
        </p:spPr>
      </p:pic>
    </p:spTree>
    <p:extLst>
      <p:ext uri="{BB962C8B-B14F-4D97-AF65-F5344CB8AC3E}">
        <p14:creationId xmlns:p14="http://schemas.microsoft.com/office/powerpoint/2010/main" val="411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51512" y="476672"/>
            <a:ext cx="3008920" cy="1107996"/>
          </a:xfrm>
          <a:prstGeom prst="rect">
            <a:avLst/>
          </a:prstGeom>
          <a:noFill/>
        </p:spPr>
        <p:txBody>
          <a:bodyPr wrap="square" rtlCol="0">
            <a:spAutoFit/>
          </a:bodyPr>
          <a:lstStyle/>
          <a:p>
            <a:r>
              <a:rPr lang="sv-SE" sz="1100" b="1" u="sng" dirty="0">
                <a:solidFill>
                  <a:schemeClr val="bg1"/>
                </a:solidFill>
              </a:rPr>
              <a:t>Målbild:</a:t>
            </a:r>
            <a:endParaRPr lang="sv-SE" sz="1100" dirty="0">
              <a:solidFill>
                <a:schemeClr val="bg1"/>
              </a:solidFill>
            </a:endParaRPr>
          </a:p>
          <a:p>
            <a:pPr marL="171450" lvl="0" indent="-171450" fontAlgn="ctr">
              <a:buFont typeface="Arial" panose="020B0604020202020204" pitchFamily="34" charset="0"/>
              <a:buChar char="•"/>
            </a:pPr>
            <a:r>
              <a:rPr lang="sv-SE" sz="1100" dirty="0">
                <a:solidFill>
                  <a:schemeClr val="bg1"/>
                </a:solidFill>
              </a:rPr>
              <a:t>Utbilda </a:t>
            </a:r>
            <a:r>
              <a:rPr lang="sv-SE" sz="1100" u="sng" dirty="0">
                <a:solidFill>
                  <a:schemeClr val="bg1"/>
                </a:solidFill>
              </a:rPr>
              <a:t>lag-</a:t>
            </a:r>
            <a:r>
              <a:rPr lang="sv-SE" sz="1100" dirty="0">
                <a:solidFill>
                  <a:schemeClr val="bg1"/>
                </a:solidFill>
              </a:rPr>
              <a:t>spelande generalister.</a:t>
            </a:r>
          </a:p>
          <a:p>
            <a:pPr marL="171450" lvl="0" indent="-171450" fontAlgn="ctr">
              <a:buFont typeface="Arial" panose="020B0604020202020204" pitchFamily="34" charset="0"/>
              <a:buChar char="•"/>
            </a:pPr>
            <a:r>
              <a:rPr lang="sv-SE" sz="1100" dirty="0">
                <a:solidFill>
                  <a:schemeClr val="bg1"/>
                </a:solidFill>
              </a:rPr>
              <a:t>Grundfärdigheter inom handboll.</a:t>
            </a:r>
          </a:p>
          <a:p>
            <a:pPr marL="171450" lvl="0" indent="-171450">
              <a:buFont typeface="Arial" panose="020B0604020202020204" pitchFamily="34" charset="0"/>
              <a:buChar char="•"/>
            </a:pPr>
            <a:r>
              <a:rPr lang="sv-SE" sz="1100" dirty="0">
                <a:solidFill>
                  <a:schemeClr val="bg1"/>
                </a:solidFill>
              </a:rPr>
              <a:t>En </a:t>
            </a:r>
            <a:r>
              <a:rPr lang="sv-SE" sz="1100" b="1" u="sng" dirty="0">
                <a:solidFill>
                  <a:schemeClr val="bg1"/>
                </a:solidFill>
              </a:rPr>
              <a:t>Gemenskap </a:t>
            </a:r>
            <a:r>
              <a:rPr lang="sv-SE" sz="1100" dirty="0">
                <a:solidFill>
                  <a:schemeClr val="bg1"/>
                </a:solidFill>
              </a:rPr>
              <a:t>där ALLA är välkomna och trivs.</a:t>
            </a:r>
          </a:p>
          <a:p>
            <a:pPr lvl="0"/>
            <a:endParaRPr lang="sv-SE" sz="1100" dirty="0">
              <a:solidFill>
                <a:schemeClr val="bg1"/>
              </a:solidFill>
            </a:endParaRPr>
          </a:p>
        </p:txBody>
      </p:sp>
      <p:sp>
        <p:nvSpPr>
          <p:cNvPr id="14" name="TextBox 13"/>
          <p:cNvSpPr txBox="1"/>
          <p:nvPr/>
        </p:nvSpPr>
        <p:spPr>
          <a:xfrm>
            <a:off x="5496340" y="138118"/>
            <a:ext cx="2880320" cy="338554"/>
          </a:xfrm>
          <a:prstGeom prst="rect">
            <a:avLst/>
          </a:prstGeom>
          <a:noFill/>
        </p:spPr>
        <p:txBody>
          <a:bodyPr wrap="square" rtlCol="0">
            <a:spAutoFit/>
          </a:bodyPr>
          <a:lstStyle/>
          <a:p>
            <a:r>
              <a:rPr lang="sv-SE" sz="1600" b="1" dirty="0">
                <a:solidFill>
                  <a:schemeClr val="bg1"/>
                </a:solidFill>
              </a:rPr>
              <a:t>Fokus Områden</a:t>
            </a:r>
          </a:p>
        </p:txBody>
      </p:sp>
      <p:pic>
        <p:nvPicPr>
          <p:cNvPr id="8" name="Picture 7"/>
          <p:cNvPicPr>
            <a:picLocks noChangeAspect="1"/>
          </p:cNvPicPr>
          <p:nvPr/>
        </p:nvPicPr>
        <p:blipFill>
          <a:blip r:embed="rId2"/>
          <a:stretch>
            <a:fillRect/>
          </a:stretch>
        </p:blipFill>
        <p:spPr>
          <a:xfrm>
            <a:off x="755576" y="1196752"/>
            <a:ext cx="3848068" cy="3888432"/>
          </a:xfrm>
          <a:prstGeom prst="rect">
            <a:avLst/>
          </a:prstGeom>
        </p:spPr>
      </p:pic>
      <p:sp>
        <p:nvSpPr>
          <p:cNvPr id="15" name="TextBox 14"/>
          <p:cNvSpPr txBox="1"/>
          <p:nvPr/>
        </p:nvSpPr>
        <p:spPr>
          <a:xfrm>
            <a:off x="5435738" y="1614503"/>
            <a:ext cx="3008920" cy="2800767"/>
          </a:xfrm>
          <a:prstGeom prst="rect">
            <a:avLst/>
          </a:prstGeom>
          <a:noFill/>
        </p:spPr>
        <p:txBody>
          <a:bodyPr wrap="square" rtlCol="0">
            <a:spAutoFit/>
          </a:bodyPr>
          <a:lstStyle/>
          <a:p>
            <a:r>
              <a:rPr lang="sv-SE" sz="1100" b="1" u="sng" dirty="0">
                <a:solidFill>
                  <a:schemeClr val="bg1"/>
                </a:solidFill>
              </a:rPr>
              <a:t>Fokus Område</a:t>
            </a:r>
          </a:p>
          <a:p>
            <a:pPr marL="171450" lvl="0" indent="-171450" fontAlgn="ctr">
              <a:buFont typeface="Arial" panose="020B0604020202020204" pitchFamily="34" charset="0"/>
              <a:buChar char="•"/>
            </a:pPr>
            <a:r>
              <a:rPr lang="sv-SE" sz="1100" dirty="0">
                <a:solidFill>
                  <a:schemeClr val="bg1"/>
                </a:solidFill>
              </a:rPr>
              <a:t>Alla ska våga ta avslut/straff och prova alla positioner. Undantag Målvakt.</a:t>
            </a:r>
          </a:p>
          <a:p>
            <a:pPr marL="171450" lvl="0" indent="-171450" fontAlgn="ctr">
              <a:buFont typeface="Arial" panose="020B0604020202020204" pitchFamily="34" charset="0"/>
              <a:buChar char="•"/>
            </a:pPr>
            <a:r>
              <a:rPr lang="sv-SE" sz="1100" dirty="0">
                <a:solidFill>
                  <a:schemeClr val="bg1"/>
                </a:solidFill>
              </a:rPr>
              <a:t>Man-man-spel över hela planen - rätt sida mellan motståndare och eget mål.</a:t>
            </a:r>
          </a:p>
          <a:p>
            <a:pPr marL="171450" lvl="0" indent="-171450" fontAlgn="ctr">
              <a:buFont typeface="Arial" panose="020B0604020202020204" pitchFamily="34" charset="0"/>
              <a:buChar char="•"/>
            </a:pPr>
            <a:r>
              <a:rPr lang="sv-SE" sz="1100" dirty="0">
                <a:solidFill>
                  <a:schemeClr val="bg1"/>
                </a:solidFill>
              </a:rPr>
              <a:t>Passningsspel - alla ska vara med. </a:t>
            </a:r>
          </a:p>
          <a:p>
            <a:pPr marL="171450" lvl="0" indent="-171450" fontAlgn="ctr">
              <a:buFont typeface="Arial" panose="020B0604020202020204" pitchFamily="34" charset="0"/>
              <a:buChar char="•"/>
            </a:pPr>
            <a:r>
              <a:rPr lang="sv-SE" sz="1100" dirty="0">
                <a:solidFill>
                  <a:schemeClr val="bg1"/>
                </a:solidFill>
              </a:rPr>
              <a:t>Kommunikation på plan mellan barnen.</a:t>
            </a:r>
          </a:p>
          <a:p>
            <a:pPr marL="171450" lvl="0" indent="-171450" fontAlgn="ctr">
              <a:buFont typeface="Arial" panose="020B0604020202020204" pitchFamily="34" charset="0"/>
              <a:buChar char="•"/>
            </a:pPr>
            <a:r>
              <a:rPr lang="sv-SE" sz="1100" dirty="0">
                <a:solidFill>
                  <a:schemeClr val="bg1"/>
                </a:solidFill>
              </a:rPr>
              <a:t>Vi skall lära oss att utvecklas som individer tillsammans. Gäller även oss ledare.</a:t>
            </a:r>
          </a:p>
          <a:p>
            <a:pPr lvl="0"/>
            <a:endParaRPr lang="sv-SE" sz="1100" dirty="0">
              <a:solidFill>
                <a:schemeClr val="bg1"/>
              </a:solidFill>
            </a:endParaRPr>
          </a:p>
          <a:p>
            <a:pPr lvl="0"/>
            <a:endParaRPr lang="sv-SE" sz="1100" dirty="0">
              <a:solidFill>
                <a:schemeClr val="bg1"/>
              </a:solidFill>
            </a:endParaRPr>
          </a:p>
          <a:p>
            <a:pPr lvl="0"/>
            <a:endParaRPr lang="sv-SE" sz="1100" dirty="0">
              <a:solidFill>
                <a:schemeClr val="bg1"/>
              </a:solidFill>
            </a:endParaRPr>
          </a:p>
        </p:txBody>
      </p:sp>
    </p:spTree>
    <p:extLst>
      <p:ext uri="{BB962C8B-B14F-4D97-AF65-F5344CB8AC3E}">
        <p14:creationId xmlns:p14="http://schemas.microsoft.com/office/powerpoint/2010/main" val="331022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47116" y="459518"/>
            <a:ext cx="3013315" cy="2970044"/>
          </a:xfrm>
          <a:prstGeom prst="rect">
            <a:avLst/>
          </a:prstGeom>
          <a:noFill/>
        </p:spPr>
        <p:txBody>
          <a:bodyPr wrap="square" rtlCol="0">
            <a:spAutoFit/>
          </a:bodyPr>
          <a:lstStyle/>
          <a:p>
            <a:r>
              <a:rPr lang="sv-SE" sz="1100" b="1" u="sng" dirty="0">
                <a:solidFill>
                  <a:schemeClr val="bg1"/>
                </a:solidFill>
              </a:rPr>
              <a:t>FRÅGOR (fråge coachning):</a:t>
            </a:r>
          </a:p>
          <a:p>
            <a:endParaRPr lang="sv-SE" sz="1100" b="1" u="sng" dirty="0">
              <a:solidFill>
                <a:schemeClr val="bg1"/>
              </a:solidFill>
            </a:endParaRPr>
          </a:p>
          <a:p>
            <a:pPr lvl="0"/>
            <a:r>
              <a:rPr lang="sv-SE" sz="1100" b="1" u="sng" dirty="0">
                <a:solidFill>
                  <a:schemeClr val="bg1"/>
                </a:solidFill>
              </a:rPr>
              <a:t>Bedömning / uppföljning (barnen):</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r>
              <a:rPr lang="sv-SE" sz="1100" b="1" u="sng" dirty="0">
                <a:solidFill>
                  <a:schemeClr val="bg1"/>
                </a:solidFill>
              </a:rPr>
              <a:t>Har ni/du haft roligt?</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r>
              <a:rPr lang="sv-SE" sz="1100" dirty="0">
                <a:solidFill>
                  <a:schemeClr val="bg1"/>
                </a:solidFill>
              </a:rPr>
              <a:t>Har du gjort ditt bästa?</a:t>
            </a:r>
          </a:p>
          <a:p>
            <a:pPr marL="171450" indent="-171450">
              <a:buFont typeface="Arial" panose="020B0604020202020204" pitchFamily="34" charset="0"/>
              <a:buChar char="•"/>
            </a:pPr>
            <a:r>
              <a:rPr lang="sv-SE" sz="1100" dirty="0">
                <a:solidFill>
                  <a:schemeClr val="bg1"/>
                </a:solidFill>
              </a:rPr>
              <a:t>Hur ser det ut i matcherna?</a:t>
            </a:r>
          </a:p>
          <a:p>
            <a:pPr marL="171450" indent="-171450">
              <a:buFont typeface="Arial" panose="020B0604020202020204" pitchFamily="34" charset="0"/>
              <a:buChar char="•"/>
            </a:pPr>
            <a:r>
              <a:rPr lang="sv-SE" sz="1100" dirty="0">
                <a:solidFill>
                  <a:schemeClr val="bg1"/>
                </a:solidFill>
              </a:rPr>
              <a:t>Fem mål var under säsongen?</a:t>
            </a:r>
          </a:p>
          <a:p>
            <a:pPr marL="171450" lvl="0" indent="-171450">
              <a:buFont typeface="Arial" panose="020B0604020202020204" pitchFamily="34" charset="0"/>
              <a:buChar char="•"/>
            </a:pPr>
            <a:r>
              <a:rPr lang="sv-SE" sz="1100" dirty="0">
                <a:solidFill>
                  <a:schemeClr val="bg1"/>
                </a:solidFill>
              </a:rPr>
              <a:t>Passningsspel, man passar ALLA och den som är närmst skall ha passningen.</a:t>
            </a:r>
          </a:p>
          <a:p>
            <a:pPr marL="171450" lvl="0" indent="-171450">
              <a:buFont typeface="Arial" panose="020B0604020202020204" pitchFamily="34" charset="0"/>
              <a:buChar char="•"/>
            </a:pPr>
            <a:r>
              <a:rPr lang="sv-SE" sz="1100" dirty="0">
                <a:solidFill>
                  <a:schemeClr val="bg1"/>
                </a:solidFill>
              </a:rPr>
              <a:t>Delaktighet, är alla med?</a:t>
            </a:r>
          </a:p>
          <a:p>
            <a:pPr marL="171450" lvl="0" indent="-171450">
              <a:buFont typeface="Arial" panose="020B0604020202020204" pitchFamily="34" charset="0"/>
              <a:buChar char="•"/>
            </a:pPr>
            <a:r>
              <a:rPr lang="sv-SE" sz="1100" dirty="0">
                <a:solidFill>
                  <a:schemeClr val="bg1"/>
                </a:solidFill>
              </a:rPr>
              <a:t>Försvarsengagemang?</a:t>
            </a:r>
          </a:p>
          <a:p>
            <a:pPr marL="171450" lvl="0" indent="-171450">
              <a:buFont typeface="Arial" panose="020B0604020202020204" pitchFamily="34" charset="0"/>
              <a:buChar char="•"/>
            </a:pPr>
            <a:r>
              <a:rPr lang="sv-SE" sz="1100" dirty="0">
                <a:solidFill>
                  <a:schemeClr val="bg1"/>
                </a:solidFill>
              </a:rPr>
              <a:t>Vad har du/ni lärt er?</a:t>
            </a:r>
          </a:p>
          <a:p>
            <a:pPr marL="171450" lvl="0" indent="-171450">
              <a:buFont typeface="Arial" panose="020B0604020202020204" pitchFamily="34" charset="0"/>
              <a:buChar char="•"/>
            </a:pPr>
            <a:r>
              <a:rPr lang="sv-SE" sz="1100" dirty="0">
                <a:solidFill>
                  <a:schemeClr val="bg1"/>
                </a:solidFill>
              </a:rPr>
              <a:t>CBG: </a:t>
            </a:r>
            <a:r>
              <a:rPr lang="sv-SE" sz="1100" dirty="0" err="1">
                <a:solidFill>
                  <a:schemeClr val="bg1"/>
                </a:solidFill>
              </a:rPr>
              <a:t>Caught</a:t>
            </a:r>
            <a:r>
              <a:rPr lang="sv-SE" sz="1100" dirty="0">
                <a:solidFill>
                  <a:schemeClr val="bg1"/>
                </a:solidFill>
              </a:rPr>
              <a:t> </a:t>
            </a:r>
            <a:r>
              <a:rPr lang="sv-SE" sz="1100" dirty="0" err="1">
                <a:solidFill>
                  <a:schemeClr val="bg1"/>
                </a:solidFill>
              </a:rPr>
              <a:t>beeing</a:t>
            </a:r>
            <a:r>
              <a:rPr lang="sv-SE" sz="1100" dirty="0">
                <a:solidFill>
                  <a:schemeClr val="bg1"/>
                </a:solidFill>
              </a:rPr>
              <a:t> </a:t>
            </a:r>
            <a:r>
              <a:rPr lang="sv-SE" sz="1100" dirty="0" err="1">
                <a:solidFill>
                  <a:schemeClr val="bg1"/>
                </a:solidFill>
              </a:rPr>
              <a:t>Good</a:t>
            </a:r>
            <a:r>
              <a:rPr lang="sv-SE" sz="1100" dirty="0">
                <a:solidFill>
                  <a:schemeClr val="bg1"/>
                </a:solidFill>
              </a:rPr>
              <a:t> stärker positivt beteende.</a:t>
            </a:r>
          </a:p>
        </p:txBody>
      </p:sp>
      <p:sp>
        <p:nvSpPr>
          <p:cNvPr id="12" name="TextBox 11"/>
          <p:cNvSpPr txBox="1"/>
          <p:nvPr/>
        </p:nvSpPr>
        <p:spPr>
          <a:xfrm>
            <a:off x="5496340" y="138118"/>
            <a:ext cx="2880320" cy="338554"/>
          </a:xfrm>
          <a:prstGeom prst="rect">
            <a:avLst/>
          </a:prstGeom>
          <a:noFill/>
        </p:spPr>
        <p:txBody>
          <a:bodyPr wrap="square" rtlCol="0">
            <a:spAutoFit/>
          </a:bodyPr>
          <a:lstStyle/>
          <a:p>
            <a:r>
              <a:rPr lang="sv-SE" sz="1600" b="1" dirty="0">
                <a:solidFill>
                  <a:schemeClr val="bg1"/>
                </a:solidFill>
              </a:rPr>
              <a:t>Metoden</a:t>
            </a:r>
          </a:p>
        </p:txBody>
      </p:sp>
      <p:pic>
        <p:nvPicPr>
          <p:cNvPr id="4" name="Picture 3"/>
          <p:cNvPicPr>
            <a:picLocks noChangeAspect="1"/>
          </p:cNvPicPr>
          <p:nvPr/>
        </p:nvPicPr>
        <p:blipFill>
          <a:blip r:embed="rId3"/>
          <a:stretch>
            <a:fillRect/>
          </a:stretch>
        </p:blipFill>
        <p:spPr>
          <a:xfrm>
            <a:off x="179512" y="138118"/>
            <a:ext cx="5119469" cy="2223517"/>
          </a:xfrm>
          <a:prstGeom prst="rect">
            <a:avLst/>
          </a:prstGeom>
        </p:spPr>
      </p:pic>
      <p:pic>
        <p:nvPicPr>
          <p:cNvPr id="5" name="Picture 4"/>
          <p:cNvPicPr>
            <a:picLocks noChangeAspect="1"/>
          </p:cNvPicPr>
          <p:nvPr/>
        </p:nvPicPr>
        <p:blipFill>
          <a:blip r:embed="rId4"/>
          <a:stretch>
            <a:fillRect/>
          </a:stretch>
        </p:blipFill>
        <p:spPr>
          <a:xfrm>
            <a:off x="683568" y="2708920"/>
            <a:ext cx="3838575" cy="3829050"/>
          </a:xfrm>
          <a:prstGeom prst="rect">
            <a:avLst/>
          </a:prstGeom>
        </p:spPr>
      </p:pic>
      <p:sp>
        <p:nvSpPr>
          <p:cNvPr id="10" name="TextBox 9"/>
          <p:cNvSpPr txBox="1"/>
          <p:nvPr/>
        </p:nvSpPr>
        <p:spPr>
          <a:xfrm>
            <a:off x="5429842" y="3415002"/>
            <a:ext cx="3013315" cy="3985706"/>
          </a:xfrm>
          <a:prstGeom prst="rect">
            <a:avLst/>
          </a:prstGeom>
          <a:noFill/>
        </p:spPr>
        <p:txBody>
          <a:bodyPr wrap="square" rtlCol="0">
            <a:spAutoFit/>
          </a:bodyPr>
          <a:lstStyle/>
          <a:p>
            <a:endParaRPr lang="sv-SE" sz="1100" dirty="0">
              <a:solidFill>
                <a:schemeClr val="bg1"/>
              </a:solidFill>
            </a:endParaRPr>
          </a:p>
          <a:p>
            <a:r>
              <a:rPr lang="sv-SE" sz="1100" u="sng" dirty="0">
                <a:solidFill>
                  <a:schemeClr val="bg1"/>
                </a:solidFill>
              </a:rPr>
              <a:t>Tränings upplägg:</a:t>
            </a:r>
          </a:p>
          <a:p>
            <a:pPr marL="171450" indent="-171450">
              <a:buFont typeface="Arial" panose="020B0604020202020204" pitchFamily="34" charset="0"/>
              <a:buChar char="•"/>
            </a:pPr>
            <a:r>
              <a:rPr lang="sv-SE" sz="1100" dirty="0">
                <a:solidFill>
                  <a:schemeClr val="bg1"/>
                </a:solidFill>
              </a:rPr>
              <a:t>Mäta och följa upp barnens utveckling inom skott, teknik och passningar där vi kommer att behöva föräldrars hjälp.</a:t>
            </a:r>
          </a:p>
          <a:p>
            <a:pPr marL="171450" indent="-171450">
              <a:buFont typeface="Arial" panose="020B0604020202020204" pitchFamily="34" charset="0"/>
              <a:buChar char="•"/>
            </a:pPr>
            <a:r>
              <a:rPr lang="sv-SE" sz="1100" dirty="0">
                <a:solidFill>
                  <a:schemeClr val="bg1"/>
                </a:solidFill>
              </a:rPr>
              <a:t>Träningen kommer att bygga på ett antal stationer där vi tränar olika moment inom handboll. Vi skall använda höger och vänster hand.</a:t>
            </a:r>
          </a:p>
          <a:p>
            <a:pPr marL="171450" indent="-171450">
              <a:buFont typeface="Arial" panose="020B0604020202020204" pitchFamily="34" charset="0"/>
              <a:buChar char="•"/>
            </a:pPr>
            <a:r>
              <a:rPr lang="sv-SE" sz="1100" dirty="0">
                <a:solidFill>
                  <a:schemeClr val="bg1"/>
                </a:solidFill>
              </a:rPr>
              <a:t>Kommer även att börja lägga in ”</a:t>
            </a:r>
            <a:r>
              <a:rPr lang="sv-SE" sz="1100" dirty="0" err="1">
                <a:solidFill>
                  <a:schemeClr val="bg1"/>
                </a:solidFill>
              </a:rPr>
              <a:t>fys</a:t>
            </a:r>
            <a:r>
              <a:rPr lang="sv-SE" sz="1100" dirty="0">
                <a:solidFill>
                  <a:schemeClr val="bg1"/>
                </a:solidFill>
              </a:rPr>
              <a:t>” element i träningen.</a:t>
            </a:r>
          </a:p>
          <a:p>
            <a:pPr marL="171450" indent="-171450">
              <a:buFont typeface="Arial" panose="020B0604020202020204" pitchFamily="34" charset="0"/>
              <a:buChar char="•"/>
            </a:pPr>
            <a:r>
              <a:rPr lang="sv-SE" sz="1100" dirty="0">
                <a:solidFill>
                  <a:schemeClr val="bg1"/>
                </a:solidFill>
              </a:rPr>
              <a:t>Försvarsspel där vi skall lägga grunden för rätt försvarsbeteende.</a:t>
            </a:r>
          </a:p>
          <a:p>
            <a:pPr marL="171450" indent="-171450">
              <a:buFont typeface="Arial" panose="020B0604020202020204" pitchFamily="34" charset="0"/>
              <a:buChar char="•"/>
            </a:pPr>
            <a:r>
              <a:rPr lang="sv-SE" sz="1100" dirty="0">
                <a:solidFill>
                  <a:schemeClr val="bg1"/>
                </a:solidFill>
              </a:rPr>
              <a:t>Alla matcher kommer att bygga på man-man försvar över hela banan samt fokus på delaktighet med fri offensiv fantasi.</a:t>
            </a:r>
          </a:p>
          <a:p>
            <a:pPr marL="171450" indent="-171450">
              <a:buFont typeface="Arial" panose="020B0604020202020204" pitchFamily="34" charset="0"/>
              <a:buChar char="•"/>
            </a:pPr>
            <a:r>
              <a:rPr lang="sv-SE" sz="1100" dirty="0">
                <a:solidFill>
                  <a:schemeClr val="bg1"/>
                </a:solidFill>
              </a:rPr>
              <a:t>Fokus-träning med färre spelare vid behov.</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endParaRPr lang="sv-SE" sz="1100" dirty="0">
              <a:solidFill>
                <a:schemeClr val="bg1"/>
              </a:solidFill>
            </a:endParaRPr>
          </a:p>
          <a:p>
            <a:endParaRPr lang="sv-SE" sz="1100" dirty="0">
              <a:solidFill>
                <a:schemeClr val="bg1"/>
              </a:solidFill>
            </a:endParaRPr>
          </a:p>
        </p:txBody>
      </p:sp>
    </p:spTree>
    <p:extLst>
      <p:ext uri="{BB962C8B-B14F-4D97-AF65-F5344CB8AC3E}">
        <p14:creationId xmlns:p14="http://schemas.microsoft.com/office/powerpoint/2010/main" val="24366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96340" y="138118"/>
            <a:ext cx="2880320" cy="338554"/>
          </a:xfrm>
          <a:prstGeom prst="rect">
            <a:avLst/>
          </a:prstGeom>
          <a:noFill/>
        </p:spPr>
        <p:txBody>
          <a:bodyPr wrap="square" rtlCol="0">
            <a:spAutoFit/>
          </a:bodyPr>
          <a:lstStyle/>
          <a:p>
            <a:r>
              <a:rPr lang="sv-SE" sz="1600" b="1" dirty="0">
                <a:solidFill>
                  <a:schemeClr val="bg1"/>
                </a:solidFill>
              </a:rPr>
              <a:t>Föräldrar Ansvar</a:t>
            </a:r>
          </a:p>
        </p:txBody>
      </p:sp>
      <p:sp>
        <p:nvSpPr>
          <p:cNvPr id="8" name="TextBox 7"/>
          <p:cNvSpPr txBox="1"/>
          <p:nvPr/>
        </p:nvSpPr>
        <p:spPr>
          <a:xfrm>
            <a:off x="5447117" y="459518"/>
            <a:ext cx="2929544" cy="1954381"/>
          </a:xfrm>
          <a:prstGeom prst="rect">
            <a:avLst/>
          </a:prstGeom>
          <a:noFill/>
        </p:spPr>
        <p:txBody>
          <a:bodyPr wrap="square" rtlCol="0">
            <a:spAutoFit/>
          </a:bodyPr>
          <a:lstStyle/>
          <a:p>
            <a:endParaRPr lang="sv-SE" sz="1100" b="1" u="sng" dirty="0">
              <a:solidFill>
                <a:schemeClr val="bg1"/>
              </a:solidFill>
            </a:endParaRPr>
          </a:p>
          <a:p>
            <a:pPr lvl="0"/>
            <a:r>
              <a:rPr lang="sv-SE" sz="1100" b="1" u="sng" dirty="0">
                <a:solidFill>
                  <a:schemeClr val="bg1"/>
                </a:solidFill>
              </a:rPr>
              <a:t>Fråga ditt barn:</a:t>
            </a:r>
          </a:p>
          <a:p>
            <a:pPr lvl="0"/>
            <a:endParaRPr lang="sv-SE" sz="1100" b="1" u="sng" dirty="0">
              <a:solidFill>
                <a:schemeClr val="bg1"/>
              </a:solidFill>
            </a:endParaRPr>
          </a:p>
          <a:p>
            <a:pPr marL="171450" indent="-171450">
              <a:buFont typeface="Arial" panose="020B0604020202020204" pitchFamily="34" charset="0"/>
              <a:buChar char="•"/>
            </a:pPr>
            <a:r>
              <a:rPr lang="sv-SE" sz="1100" b="1" dirty="0">
                <a:solidFill>
                  <a:schemeClr val="bg1"/>
                </a:solidFill>
              </a:rPr>
              <a:t>Var det rolig idag?</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r>
              <a:rPr lang="sv-SE" sz="1100" dirty="0">
                <a:solidFill>
                  <a:schemeClr val="bg1"/>
                </a:solidFill>
              </a:rPr>
              <a:t>Har du gjort ditt bästa?</a:t>
            </a:r>
          </a:p>
          <a:p>
            <a:pPr marL="171450" indent="-171450">
              <a:buFont typeface="Arial" panose="020B0604020202020204" pitchFamily="34" charset="0"/>
              <a:buChar char="•"/>
            </a:pPr>
            <a:r>
              <a:rPr lang="sv-SE" sz="1100" dirty="0">
                <a:solidFill>
                  <a:schemeClr val="bg1"/>
                </a:solidFill>
              </a:rPr>
              <a:t>Hur gick det på matcherna/träningen?</a:t>
            </a:r>
          </a:p>
          <a:p>
            <a:pPr marL="171450" lvl="0" indent="-171450">
              <a:buFont typeface="Arial" panose="020B0604020202020204" pitchFamily="34" charset="0"/>
              <a:buChar char="•"/>
            </a:pPr>
            <a:r>
              <a:rPr lang="sv-SE" sz="1100" dirty="0">
                <a:solidFill>
                  <a:schemeClr val="bg1"/>
                </a:solidFill>
              </a:rPr>
              <a:t>Passade du alla?</a:t>
            </a:r>
          </a:p>
          <a:p>
            <a:pPr marL="171450" lvl="0" indent="-171450">
              <a:buFont typeface="Arial" panose="020B0604020202020204" pitchFamily="34" charset="0"/>
              <a:buChar char="•"/>
            </a:pPr>
            <a:r>
              <a:rPr lang="sv-SE" sz="1100" dirty="0">
                <a:solidFill>
                  <a:schemeClr val="bg1"/>
                </a:solidFill>
              </a:rPr>
              <a:t>Försvarsengagemang?</a:t>
            </a:r>
          </a:p>
          <a:p>
            <a:pPr marL="171450" lvl="0" indent="-171450">
              <a:buFont typeface="Arial" panose="020B0604020202020204" pitchFamily="34" charset="0"/>
              <a:buChar char="•"/>
            </a:pPr>
            <a:r>
              <a:rPr lang="sv-SE" sz="1100" dirty="0">
                <a:solidFill>
                  <a:schemeClr val="bg1"/>
                </a:solidFill>
              </a:rPr>
              <a:t>Vad har du lärt dig idag?</a:t>
            </a:r>
          </a:p>
        </p:txBody>
      </p:sp>
      <p:pic>
        <p:nvPicPr>
          <p:cNvPr id="5" name="Picture 4"/>
          <p:cNvPicPr>
            <a:picLocks noChangeAspect="1"/>
          </p:cNvPicPr>
          <p:nvPr/>
        </p:nvPicPr>
        <p:blipFill>
          <a:blip r:embed="rId2"/>
          <a:stretch>
            <a:fillRect/>
          </a:stretch>
        </p:blipFill>
        <p:spPr>
          <a:xfrm>
            <a:off x="176379" y="2492896"/>
            <a:ext cx="5250019" cy="3896097"/>
          </a:xfrm>
          <a:prstGeom prst="rect">
            <a:avLst/>
          </a:prstGeom>
        </p:spPr>
      </p:pic>
      <p:sp>
        <p:nvSpPr>
          <p:cNvPr id="6" name="Rounded Rectangle 5"/>
          <p:cNvSpPr/>
          <p:nvPr/>
        </p:nvSpPr>
        <p:spPr>
          <a:xfrm>
            <a:off x="1691680" y="5517232"/>
            <a:ext cx="864096" cy="144016"/>
          </a:xfrm>
          <a:prstGeom prst="roundRect">
            <a:avLst/>
          </a:prstGeom>
          <a:solidFill>
            <a:srgbClr val="A339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GOOD</a:t>
            </a:r>
          </a:p>
        </p:txBody>
      </p:sp>
      <p:pic>
        <p:nvPicPr>
          <p:cNvPr id="9" name="Picture 8"/>
          <p:cNvPicPr>
            <a:picLocks noChangeAspect="1"/>
          </p:cNvPicPr>
          <p:nvPr/>
        </p:nvPicPr>
        <p:blipFill>
          <a:blip r:embed="rId3"/>
          <a:stretch>
            <a:fillRect/>
          </a:stretch>
        </p:blipFill>
        <p:spPr>
          <a:xfrm>
            <a:off x="683568" y="51445"/>
            <a:ext cx="4048125" cy="2657475"/>
          </a:xfrm>
          <a:prstGeom prst="rect">
            <a:avLst/>
          </a:prstGeom>
        </p:spPr>
      </p:pic>
      <p:sp>
        <p:nvSpPr>
          <p:cNvPr id="13" name="TextBox 12"/>
          <p:cNvSpPr txBox="1"/>
          <p:nvPr/>
        </p:nvSpPr>
        <p:spPr>
          <a:xfrm>
            <a:off x="5447116" y="2348880"/>
            <a:ext cx="2929544" cy="2462213"/>
          </a:xfrm>
          <a:prstGeom prst="rect">
            <a:avLst/>
          </a:prstGeom>
          <a:noFill/>
        </p:spPr>
        <p:txBody>
          <a:bodyPr wrap="square" rtlCol="0">
            <a:spAutoFit/>
          </a:bodyPr>
          <a:lstStyle/>
          <a:p>
            <a:endParaRPr lang="sv-SE" sz="1100" b="1" u="sng" dirty="0">
              <a:solidFill>
                <a:schemeClr val="bg1"/>
              </a:solidFill>
            </a:endParaRPr>
          </a:p>
          <a:p>
            <a:r>
              <a:rPr lang="sv-SE" sz="1100" b="1" u="sng" dirty="0">
                <a:solidFill>
                  <a:schemeClr val="bg1"/>
                </a:solidFill>
              </a:rPr>
              <a:t>Uppmärksamhet och beröm:</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r>
              <a:rPr lang="sv-SE" sz="1100" b="1" dirty="0">
                <a:solidFill>
                  <a:schemeClr val="bg1"/>
                </a:solidFill>
              </a:rPr>
              <a:t>Beröm positivt beteende inte resultat. (CBG)</a:t>
            </a:r>
          </a:p>
          <a:p>
            <a:pPr marL="171450" indent="-171450">
              <a:buFont typeface="Arial" panose="020B0604020202020204" pitchFamily="34" charset="0"/>
              <a:buChar char="•"/>
            </a:pPr>
            <a:endParaRPr lang="sv-SE" sz="1100" b="1" dirty="0">
              <a:solidFill>
                <a:schemeClr val="bg1"/>
              </a:solidFill>
            </a:endParaRPr>
          </a:p>
          <a:p>
            <a:pPr marL="171450" indent="-171450">
              <a:buFont typeface="Arial" panose="020B0604020202020204" pitchFamily="34" charset="0"/>
              <a:buChar char="•"/>
            </a:pPr>
            <a:r>
              <a:rPr lang="sv-SE" sz="1100" dirty="0">
                <a:solidFill>
                  <a:schemeClr val="bg1"/>
                </a:solidFill>
              </a:rPr>
              <a:t>Motivera såväl offensivt som defensivt. Det är inte bara mål som är bra, rörelser, passningar, snack och att man är snäll mot någon som slår sig etc.</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r>
              <a:rPr lang="sv-SE" sz="1100" b="1" u="sng" dirty="0">
                <a:solidFill>
                  <a:schemeClr val="bg1"/>
                </a:solidFill>
              </a:rPr>
              <a:t>Säg ALLTID något positivt till någon annan än ditt eget barn.</a:t>
            </a:r>
          </a:p>
        </p:txBody>
      </p:sp>
      <p:sp>
        <p:nvSpPr>
          <p:cNvPr id="14" name="TextBox 13"/>
          <p:cNvSpPr txBox="1"/>
          <p:nvPr/>
        </p:nvSpPr>
        <p:spPr>
          <a:xfrm>
            <a:off x="5501130" y="4980370"/>
            <a:ext cx="2929544" cy="2292935"/>
          </a:xfrm>
          <a:prstGeom prst="rect">
            <a:avLst/>
          </a:prstGeom>
          <a:noFill/>
        </p:spPr>
        <p:txBody>
          <a:bodyPr wrap="square" rtlCol="0">
            <a:spAutoFit/>
          </a:bodyPr>
          <a:lstStyle/>
          <a:p>
            <a:endParaRPr lang="sv-SE" sz="1100" b="1" dirty="0">
              <a:solidFill>
                <a:schemeClr val="bg1"/>
              </a:solidFill>
            </a:endParaRPr>
          </a:p>
          <a:p>
            <a:r>
              <a:rPr lang="sv-SE" sz="1100" b="1" u="sng" dirty="0">
                <a:solidFill>
                  <a:schemeClr val="bg1"/>
                </a:solidFill>
              </a:rPr>
              <a:t>Övrigt:</a:t>
            </a:r>
          </a:p>
          <a:p>
            <a:r>
              <a:rPr lang="sv-SE" sz="1100" dirty="0">
                <a:solidFill>
                  <a:schemeClr val="bg1"/>
                </a:solidFill>
              </a:rPr>
              <a:t>Föräldragrupp (två </a:t>
            </a:r>
            <a:r>
              <a:rPr lang="sv-SE" sz="1100" dirty="0" err="1">
                <a:solidFill>
                  <a:schemeClr val="bg1"/>
                </a:solidFill>
              </a:rPr>
              <a:t>st</a:t>
            </a:r>
            <a:r>
              <a:rPr lang="sv-SE" sz="1100" dirty="0">
                <a:solidFill>
                  <a:schemeClr val="bg1"/>
                </a:solidFill>
              </a:rPr>
              <a:t> frivilliga)</a:t>
            </a:r>
          </a:p>
          <a:p>
            <a:pPr marL="171450" indent="-171450">
              <a:buFont typeface="Arial" panose="020B0604020202020204" pitchFamily="34" charset="0"/>
              <a:buChar char="•"/>
            </a:pPr>
            <a:r>
              <a:rPr lang="sv-SE" sz="1100" dirty="0">
                <a:solidFill>
                  <a:schemeClr val="bg1"/>
                </a:solidFill>
              </a:rPr>
              <a:t>Lotter</a:t>
            </a:r>
          </a:p>
          <a:p>
            <a:pPr marL="171450" indent="-171450">
              <a:buFont typeface="Arial" panose="020B0604020202020204" pitchFamily="34" charset="0"/>
              <a:buChar char="•"/>
            </a:pPr>
            <a:r>
              <a:rPr lang="sv-SE" sz="1100" dirty="0">
                <a:solidFill>
                  <a:schemeClr val="bg1"/>
                </a:solidFill>
              </a:rPr>
              <a:t>Kiosk schema.</a:t>
            </a:r>
          </a:p>
          <a:p>
            <a:pPr marL="171450" indent="-171450">
              <a:buFont typeface="Arial" panose="020B0604020202020204" pitchFamily="34" charset="0"/>
              <a:buChar char="•"/>
            </a:pPr>
            <a:r>
              <a:rPr lang="sv-SE" sz="1100" dirty="0">
                <a:solidFill>
                  <a:schemeClr val="bg1"/>
                </a:solidFill>
              </a:rPr>
              <a:t>Körschema om man ej kan köra till matchen själva med sitt barn.</a:t>
            </a:r>
          </a:p>
          <a:p>
            <a:pPr marL="171450" indent="-171450">
              <a:buFont typeface="Arial" panose="020B0604020202020204" pitchFamily="34" charset="0"/>
              <a:buChar char="•"/>
            </a:pPr>
            <a:r>
              <a:rPr lang="sv-SE" sz="1100" dirty="0">
                <a:solidFill>
                  <a:schemeClr val="bg1"/>
                </a:solidFill>
              </a:rPr>
              <a:t>Beachhandboll (schema arbetsuppgifter) mat i samband med speldag, lugna aktiviteter etc.</a:t>
            </a:r>
          </a:p>
          <a:p>
            <a:pPr marL="171450" indent="-171450">
              <a:buFont typeface="Arial" panose="020B0604020202020204" pitchFamily="34" charset="0"/>
              <a:buChar char="•"/>
            </a:pPr>
            <a:endParaRPr lang="sv-SE" sz="1100" dirty="0">
              <a:solidFill>
                <a:schemeClr val="bg1"/>
              </a:solidFill>
            </a:endParaRPr>
          </a:p>
          <a:p>
            <a:pPr marL="171450" indent="-171450">
              <a:buFont typeface="Arial" panose="020B0604020202020204" pitchFamily="34" charset="0"/>
              <a:buChar char="•"/>
            </a:pPr>
            <a:endParaRPr lang="sv-SE" sz="1100" dirty="0">
              <a:solidFill>
                <a:schemeClr val="bg1"/>
              </a:solidFill>
            </a:endParaRPr>
          </a:p>
          <a:p>
            <a:endParaRPr lang="sv-SE" sz="1100" dirty="0">
              <a:solidFill>
                <a:schemeClr val="bg1"/>
              </a:solidFill>
            </a:endParaRPr>
          </a:p>
        </p:txBody>
      </p:sp>
    </p:spTree>
    <p:extLst>
      <p:ext uri="{BB962C8B-B14F-4D97-AF65-F5344CB8AC3E}">
        <p14:creationId xmlns:p14="http://schemas.microsoft.com/office/powerpoint/2010/main" val="25406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6340" y="138118"/>
            <a:ext cx="2880320" cy="338554"/>
          </a:xfrm>
          <a:prstGeom prst="rect">
            <a:avLst/>
          </a:prstGeom>
          <a:noFill/>
        </p:spPr>
        <p:txBody>
          <a:bodyPr wrap="square" rtlCol="0">
            <a:spAutoFit/>
          </a:bodyPr>
          <a:lstStyle/>
          <a:p>
            <a:pPr marL="342900" indent="-342900" fontAlgn="base">
              <a:spcBef>
                <a:spcPct val="0"/>
              </a:spcBef>
              <a:spcAft>
                <a:spcPct val="0"/>
              </a:spcAft>
            </a:pPr>
            <a:r>
              <a:rPr lang="sv-SE" sz="1600" b="1" dirty="0">
                <a:solidFill>
                  <a:prstClr val="white"/>
                </a:solidFill>
                <a:cs typeface="Arial" charset="0"/>
              </a:rPr>
              <a:t>Tränar ansvar</a:t>
            </a:r>
          </a:p>
        </p:txBody>
      </p:sp>
      <p:sp>
        <p:nvSpPr>
          <p:cNvPr id="10" name="TextBox 9"/>
          <p:cNvSpPr txBox="1"/>
          <p:nvPr/>
        </p:nvSpPr>
        <p:spPr>
          <a:xfrm>
            <a:off x="5490160" y="476672"/>
            <a:ext cx="2929544" cy="2970044"/>
          </a:xfrm>
          <a:prstGeom prst="rect">
            <a:avLst/>
          </a:prstGeom>
          <a:noFill/>
        </p:spPr>
        <p:txBody>
          <a:bodyPr wrap="square" rtlCol="0">
            <a:spAutoFit/>
          </a:bodyPr>
          <a:lstStyle/>
          <a:p>
            <a:r>
              <a:rPr lang="sv-SE" sz="1100" dirty="0">
                <a:solidFill>
                  <a:schemeClr val="bg1"/>
                </a:solidFill>
              </a:rPr>
              <a:t>Skapa en grupp av individer där alla känner sig hemma och uppskattade.</a:t>
            </a:r>
          </a:p>
          <a:p>
            <a:endParaRPr lang="sv-SE" sz="1100" dirty="0">
              <a:solidFill>
                <a:schemeClr val="bg1"/>
              </a:solidFill>
            </a:endParaRPr>
          </a:p>
          <a:p>
            <a:endParaRPr lang="sv-SE" sz="1100" dirty="0">
              <a:solidFill>
                <a:schemeClr val="bg1"/>
              </a:solidFill>
            </a:endParaRPr>
          </a:p>
          <a:p>
            <a:r>
              <a:rPr lang="sv-SE" sz="1100" b="1" dirty="0">
                <a:solidFill>
                  <a:schemeClr val="bg1"/>
                </a:solidFill>
              </a:rPr>
              <a:t>Ledarskap</a:t>
            </a:r>
          </a:p>
          <a:p>
            <a:pPr marL="171450" lvl="0" indent="-171450" fontAlgn="ctr">
              <a:buFont typeface="Arial" panose="020B0604020202020204" pitchFamily="34" charset="0"/>
              <a:buChar char="•"/>
            </a:pPr>
            <a:r>
              <a:rPr lang="sv-SE" sz="1100" dirty="0">
                <a:solidFill>
                  <a:schemeClr val="bg1"/>
                </a:solidFill>
              </a:rPr>
              <a:t>Se och utveckla den enskilde individen via: </a:t>
            </a:r>
          </a:p>
          <a:p>
            <a:pPr marL="171450" lvl="0" indent="-171450" fontAlgn="ctr">
              <a:buFont typeface="Arial" panose="020B0604020202020204" pitchFamily="34" charset="0"/>
              <a:buChar char="•"/>
            </a:pPr>
            <a:r>
              <a:rPr lang="sv-SE" sz="1100" dirty="0">
                <a:solidFill>
                  <a:schemeClr val="bg1"/>
                </a:solidFill>
              </a:rPr>
              <a:t>Frågecoachning</a:t>
            </a:r>
          </a:p>
          <a:p>
            <a:pPr marL="171450" lvl="0" indent="-171450" fontAlgn="ctr">
              <a:buFont typeface="Arial" panose="020B0604020202020204" pitchFamily="34" charset="0"/>
              <a:buChar char="•"/>
            </a:pPr>
            <a:r>
              <a:rPr lang="sv-SE" sz="1100" dirty="0">
                <a:solidFill>
                  <a:schemeClr val="bg1"/>
                </a:solidFill>
              </a:rPr>
              <a:t>Coachning vid vila</a:t>
            </a:r>
          </a:p>
          <a:p>
            <a:pPr marL="171450" lvl="0" indent="-171450" fontAlgn="ctr">
              <a:buFont typeface="Arial" panose="020B0604020202020204" pitchFamily="34" charset="0"/>
              <a:buChar char="•"/>
            </a:pPr>
            <a:r>
              <a:rPr lang="sv-SE" sz="1100" dirty="0">
                <a:solidFill>
                  <a:schemeClr val="bg1"/>
                </a:solidFill>
              </a:rPr>
              <a:t>Beröm rätt beslut/beteende.</a:t>
            </a:r>
          </a:p>
          <a:p>
            <a:pPr marL="171450" lvl="0" indent="-171450" fontAlgn="ctr">
              <a:buFont typeface="Arial" panose="020B0604020202020204" pitchFamily="34" charset="0"/>
              <a:buChar char="•"/>
            </a:pPr>
            <a:r>
              <a:rPr lang="sv-SE" sz="1100" dirty="0" err="1">
                <a:solidFill>
                  <a:schemeClr val="bg1"/>
                </a:solidFill>
              </a:rPr>
              <a:t>Caught</a:t>
            </a:r>
            <a:r>
              <a:rPr lang="sv-SE" sz="1100" dirty="0">
                <a:solidFill>
                  <a:schemeClr val="bg1"/>
                </a:solidFill>
              </a:rPr>
              <a:t> </a:t>
            </a:r>
            <a:r>
              <a:rPr lang="sv-SE" sz="1100" dirty="0" err="1">
                <a:solidFill>
                  <a:schemeClr val="bg1"/>
                </a:solidFill>
              </a:rPr>
              <a:t>being</a:t>
            </a:r>
            <a:r>
              <a:rPr lang="sv-SE" sz="1100" dirty="0">
                <a:solidFill>
                  <a:schemeClr val="bg1"/>
                </a:solidFill>
              </a:rPr>
              <a:t> </a:t>
            </a:r>
            <a:r>
              <a:rPr lang="sv-SE" sz="1100" dirty="0" err="1">
                <a:solidFill>
                  <a:schemeClr val="bg1"/>
                </a:solidFill>
              </a:rPr>
              <a:t>good</a:t>
            </a:r>
            <a:r>
              <a:rPr lang="sv-SE" sz="1100" dirty="0">
                <a:solidFill>
                  <a:schemeClr val="bg1"/>
                </a:solidFill>
              </a:rPr>
              <a:t> - lyft fram det positiva som inte är handbollsrelaterat, positiva beteende för laget</a:t>
            </a:r>
          </a:p>
          <a:p>
            <a:pPr marL="171450" lvl="0" indent="-171450" fontAlgn="ctr">
              <a:buFont typeface="Arial" panose="020B0604020202020204" pitchFamily="34" charset="0"/>
              <a:buChar char="•"/>
            </a:pPr>
            <a:endParaRPr lang="sv-SE" sz="1100" dirty="0">
              <a:solidFill>
                <a:schemeClr val="bg1"/>
              </a:solidFill>
            </a:endParaRPr>
          </a:p>
          <a:p>
            <a:pPr marL="171450" lvl="0" indent="-171450" fontAlgn="ctr">
              <a:buFont typeface="Arial" panose="020B0604020202020204" pitchFamily="34" charset="0"/>
              <a:buChar char="•"/>
            </a:pPr>
            <a:r>
              <a:rPr lang="sv-SE" sz="1100" dirty="0">
                <a:solidFill>
                  <a:schemeClr val="bg1"/>
                </a:solidFill>
              </a:rPr>
              <a:t>Det skall vara ROLIGT med handboll.</a:t>
            </a:r>
          </a:p>
        </p:txBody>
      </p:sp>
      <p:pic>
        <p:nvPicPr>
          <p:cNvPr id="7" name="Picture 6"/>
          <p:cNvPicPr>
            <a:picLocks noChangeAspect="1"/>
          </p:cNvPicPr>
          <p:nvPr/>
        </p:nvPicPr>
        <p:blipFill>
          <a:blip r:embed="rId2"/>
          <a:stretch>
            <a:fillRect/>
          </a:stretch>
        </p:blipFill>
        <p:spPr>
          <a:xfrm>
            <a:off x="323528" y="1484784"/>
            <a:ext cx="4984718" cy="3807346"/>
          </a:xfrm>
          <a:prstGeom prst="rect">
            <a:avLst/>
          </a:prstGeom>
        </p:spPr>
      </p:pic>
      <p:sp>
        <p:nvSpPr>
          <p:cNvPr id="11" name="TextBox 10"/>
          <p:cNvSpPr txBox="1"/>
          <p:nvPr/>
        </p:nvSpPr>
        <p:spPr>
          <a:xfrm>
            <a:off x="5412270" y="4869160"/>
            <a:ext cx="3085324" cy="1277273"/>
          </a:xfrm>
          <a:prstGeom prst="rect">
            <a:avLst/>
          </a:prstGeom>
          <a:noFill/>
        </p:spPr>
        <p:txBody>
          <a:bodyPr wrap="square" rtlCol="0">
            <a:spAutoFit/>
          </a:bodyPr>
          <a:lstStyle/>
          <a:p>
            <a:r>
              <a:rPr lang="sv-SE" sz="1100" u="sng" dirty="0">
                <a:solidFill>
                  <a:schemeClr val="bg1"/>
                </a:solidFill>
              </a:rPr>
              <a:t>Ansvarsområden</a:t>
            </a:r>
          </a:p>
          <a:p>
            <a:r>
              <a:rPr lang="sv-SE" sz="1100" u="sng" dirty="0">
                <a:solidFill>
                  <a:schemeClr val="bg1"/>
                </a:solidFill>
              </a:rPr>
              <a:t>Huvudtränare: </a:t>
            </a:r>
            <a:r>
              <a:rPr lang="sv-SE" sz="1100" dirty="0">
                <a:solidFill>
                  <a:schemeClr val="bg1"/>
                </a:solidFill>
              </a:rPr>
              <a:t>Fredrik och Mattias</a:t>
            </a:r>
          </a:p>
          <a:p>
            <a:r>
              <a:rPr lang="sv-SE" sz="1100" u="sng" dirty="0">
                <a:solidFill>
                  <a:schemeClr val="bg1"/>
                </a:solidFill>
              </a:rPr>
              <a:t>Kansli och utrustningsansvarig: </a:t>
            </a:r>
            <a:r>
              <a:rPr lang="sv-SE" sz="1100" dirty="0">
                <a:solidFill>
                  <a:schemeClr val="bg1"/>
                </a:solidFill>
              </a:rPr>
              <a:t>Jimmie</a:t>
            </a:r>
          </a:p>
          <a:p>
            <a:r>
              <a:rPr lang="sv-SE" sz="1100" u="sng" dirty="0">
                <a:solidFill>
                  <a:schemeClr val="bg1"/>
                </a:solidFill>
              </a:rPr>
              <a:t>Aktivitets ansvarig: </a:t>
            </a:r>
            <a:r>
              <a:rPr lang="sv-SE" sz="1100" dirty="0">
                <a:solidFill>
                  <a:schemeClr val="bg1"/>
                </a:solidFill>
              </a:rPr>
              <a:t>Jens</a:t>
            </a:r>
          </a:p>
          <a:p>
            <a:r>
              <a:rPr lang="sv-SE" sz="1100" u="sng" dirty="0">
                <a:solidFill>
                  <a:schemeClr val="bg1"/>
                </a:solidFill>
              </a:rPr>
              <a:t>Föräldraansvarig: </a:t>
            </a:r>
            <a:r>
              <a:rPr lang="sv-SE" sz="1100" dirty="0">
                <a:solidFill>
                  <a:schemeClr val="bg1"/>
                </a:solidFill>
              </a:rPr>
              <a:t>?</a:t>
            </a:r>
          </a:p>
          <a:p>
            <a:endParaRPr lang="sv-SE" sz="1100" dirty="0">
              <a:solidFill>
                <a:schemeClr val="bg1"/>
              </a:solidFill>
            </a:endParaRPr>
          </a:p>
          <a:p>
            <a:endParaRPr lang="sv-SE" sz="1100" dirty="0">
              <a:solidFill>
                <a:schemeClr val="bg1"/>
              </a:solidFill>
            </a:endParaRPr>
          </a:p>
        </p:txBody>
      </p:sp>
      <p:sp>
        <p:nvSpPr>
          <p:cNvPr id="12" name="TextBox 11"/>
          <p:cNvSpPr txBox="1"/>
          <p:nvPr/>
        </p:nvSpPr>
        <p:spPr>
          <a:xfrm>
            <a:off x="5393838" y="6021288"/>
            <a:ext cx="3085324" cy="430887"/>
          </a:xfrm>
          <a:prstGeom prst="rect">
            <a:avLst/>
          </a:prstGeom>
          <a:noFill/>
        </p:spPr>
        <p:txBody>
          <a:bodyPr wrap="square" rtlCol="0">
            <a:spAutoFit/>
          </a:bodyPr>
          <a:lstStyle/>
          <a:p>
            <a:r>
              <a:rPr lang="sv-SE" sz="1100" u="sng" dirty="0">
                <a:solidFill>
                  <a:schemeClr val="bg1"/>
                </a:solidFill>
              </a:rPr>
              <a:t>Vakanser:</a:t>
            </a:r>
          </a:p>
          <a:p>
            <a:r>
              <a:rPr lang="sv-SE" sz="1100" dirty="0">
                <a:solidFill>
                  <a:schemeClr val="bg1"/>
                </a:solidFill>
              </a:rPr>
              <a:t>Två tränare</a:t>
            </a:r>
          </a:p>
        </p:txBody>
      </p:sp>
      <p:sp>
        <p:nvSpPr>
          <p:cNvPr id="13" name="TextBox 12"/>
          <p:cNvSpPr txBox="1"/>
          <p:nvPr/>
        </p:nvSpPr>
        <p:spPr>
          <a:xfrm>
            <a:off x="5471728" y="3761164"/>
            <a:ext cx="2929544" cy="1107996"/>
          </a:xfrm>
          <a:prstGeom prst="rect">
            <a:avLst/>
          </a:prstGeom>
          <a:noFill/>
        </p:spPr>
        <p:txBody>
          <a:bodyPr wrap="square" rtlCol="0">
            <a:spAutoFit/>
          </a:bodyPr>
          <a:lstStyle/>
          <a:p>
            <a:r>
              <a:rPr lang="sv-SE" sz="1100" u="sng" dirty="0">
                <a:solidFill>
                  <a:schemeClr val="bg1"/>
                </a:solidFill>
              </a:rPr>
              <a:t>Ledarskap av ledare</a:t>
            </a:r>
          </a:p>
          <a:p>
            <a:pPr lvl="0" fontAlgn="ctr"/>
            <a:r>
              <a:rPr lang="sv-SE" sz="1100" dirty="0">
                <a:solidFill>
                  <a:schemeClr val="bg1"/>
                </a:solidFill>
              </a:rPr>
              <a:t>Hjälpa varandra med hur vi når fram till barnen samt ständigt fråga varandra om vi förflyttar oss mot våran vision.</a:t>
            </a:r>
          </a:p>
          <a:p>
            <a:endParaRPr lang="sv-SE" sz="1100" dirty="0">
              <a:solidFill>
                <a:schemeClr val="bg1"/>
              </a:solidFill>
            </a:endParaRPr>
          </a:p>
        </p:txBody>
      </p:sp>
    </p:spTree>
    <p:extLst>
      <p:ext uri="{BB962C8B-B14F-4D97-AF65-F5344CB8AC3E}">
        <p14:creationId xmlns:p14="http://schemas.microsoft.com/office/powerpoint/2010/main" val="261758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51512" y="1355284"/>
            <a:ext cx="3008919" cy="1323439"/>
          </a:xfrm>
          <a:prstGeom prst="rect">
            <a:avLst/>
          </a:prstGeom>
          <a:noFill/>
        </p:spPr>
        <p:txBody>
          <a:bodyPr wrap="square" rtlCol="0">
            <a:spAutoFit/>
          </a:bodyPr>
          <a:lstStyle/>
          <a:p>
            <a:r>
              <a:rPr lang="sv-SE" sz="1600" u="sng" dirty="0"/>
              <a:t>Skapa individer som alltid gör sitt bästa, utifrån sina egna förutsättningar fokuserar på sin utveckling och lärande</a:t>
            </a:r>
            <a:r>
              <a:rPr lang="sv-SE" sz="1100" dirty="0"/>
              <a:t>.</a:t>
            </a:r>
          </a:p>
        </p:txBody>
      </p:sp>
      <p:sp>
        <p:nvSpPr>
          <p:cNvPr id="10" name="TextBox 9"/>
          <p:cNvSpPr txBox="1"/>
          <p:nvPr/>
        </p:nvSpPr>
        <p:spPr>
          <a:xfrm>
            <a:off x="5451512" y="3933056"/>
            <a:ext cx="2880320" cy="2292935"/>
          </a:xfrm>
          <a:prstGeom prst="rect">
            <a:avLst/>
          </a:prstGeom>
          <a:noFill/>
        </p:spPr>
        <p:txBody>
          <a:bodyPr wrap="square" rtlCol="0">
            <a:spAutoFit/>
          </a:bodyPr>
          <a:lstStyle/>
          <a:p>
            <a:r>
              <a:rPr lang="sv-SE" sz="1100" b="1" u="sng" dirty="0"/>
              <a:t>Mission:</a:t>
            </a:r>
          </a:p>
          <a:p>
            <a:r>
              <a:rPr lang="sv-SE" sz="1100" dirty="0"/>
              <a:t>Skapa en grupp av individer där alla känner sig hemma och uppskattade.</a:t>
            </a:r>
          </a:p>
          <a:p>
            <a:endParaRPr lang="sv-SE" sz="1100" dirty="0"/>
          </a:p>
          <a:p>
            <a:r>
              <a:rPr lang="sv-SE" sz="1100" dirty="0"/>
              <a:t>Generera självförtroende och respekt för sig själv och sina kompisar. Där man litar på varandra och gör sitt bästa.</a:t>
            </a:r>
          </a:p>
          <a:p>
            <a:endParaRPr lang="sv-SE" sz="1100" dirty="0"/>
          </a:p>
          <a:p>
            <a:r>
              <a:rPr lang="sv-SE" sz="1100" dirty="0"/>
              <a:t>Förbereda barnen för livet som kommer genom en inställning som generar självförtroende och respekt för sig själv och andra.</a:t>
            </a:r>
          </a:p>
        </p:txBody>
      </p:sp>
      <p:sp>
        <p:nvSpPr>
          <p:cNvPr id="11" name="TextBox 10"/>
          <p:cNvSpPr txBox="1"/>
          <p:nvPr/>
        </p:nvSpPr>
        <p:spPr>
          <a:xfrm>
            <a:off x="5436096" y="692696"/>
            <a:ext cx="2880320" cy="707886"/>
          </a:xfrm>
          <a:prstGeom prst="rect">
            <a:avLst/>
          </a:prstGeom>
          <a:noFill/>
        </p:spPr>
        <p:txBody>
          <a:bodyPr wrap="square" rtlCol="0">
            <a:spAutoFit/>
          </a:bodyPr>
          <a:lstStyle/>
          <a:p>
            <a:r>
              <a:rPr lang="sv-SE" sz="4000" b="1" u="sng" dirty="0"/>
              <a:t>Visionen</a:t>
            </a:r>
          </a:p>
        </p:txBody>
      </p:sp>
      <p:pic>
        <p:nvPicPr>
          <p:cNvPr id="12" name="Picture 11"/>
          <p:cNvPicPr>
            <a:picLocks noChangeAspect="1"/>
          </p:cNvPicPr>
          <p:nvPr/>
        </p:nvPicPr>
        <p:blipFill>
          <a:blip r:embed="rId2"/>
          <a:stretch>
            <a:fillRect/>
          </a:stretch>
        </p:blipFill>
        <p:spPr>
          <a:xfrm>
            <a:off x="-36512" y="764704"/>
            <a:ext cx="5439552" cy="6163269"/>
          </a:xfrm>
          <a:prstGeom prst="rect">
            <a:avLst/>
          </a:prstGeom>
        </p:spPr>
      </p:pic>
      <p:sp>
        <p:nvSpPr>
          <p:cNvPr id="14" name="Rectangle 13"/>
          <p:cNvSpPr/>
          <p:nvPr/>
        </p:nvSpPr>
        <p:spPr>
          <a:xfrm>
            <a:off x="-33556" y="-15546"/>
            <a:ext cx="547322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200" dirty="0">
              <a:solidFill>
                <a:schemeClr val="tx1"/>
              </a:solidFill>
            </a:endParaRPr>
          </a:p>
        </p:txBody>
      </p:sp>
      <p:sp>
        <p:nvSpPr>
          <p:cNvPr id="15" name="TextBox 29"/>
          <p:cNvSpPr txBox="1">
            <a:spLocks noChangeArrowheads="1"/>
          </p:cNvSpPr>
          <p:nvPr/>
        </p:nvSpPr>
        <p:spPr bwMode="auto">
          <a:xfrm>
            <a:off x="105781" y="-34935"/>
            <a:ext cx="5095014" cy="1015663"/>
          </a:xfrm>
          <a:prstGeom prst="rect">
            <a:avLst/>
          </a:prstGeom>
          <a:noFill/>
          <a:ln w="9525">
            <a:noFill/>
            <a:miter lim="800000"/>
            <a:headEnd/>
            <a:tailEnd/>
          </a:ln>
        </p:spPr>
        <p:txBody>
          <a:bodyPr wrap="square">
            <a:spAutoFit/>
          </a:bodyPr>
          <a:lstStyle/>
          <a:p>
            <a:pPr marL="342900" indent="-342900" algn="ctr" fontAlgn="base">
              <a:spcBef>
                <a:spcPct val="0"/>
              </a:spcBef>
              <a:spcAft>
                <a:spcPct val="0"/>
              </a:spcAft>
            </a:pPr>
            <a:r>
              <a:rPr lang="sv-SE" sz="6000" b="1" dirty="0">
                <a:cs typeface="Arial" charset="0"/>
              </a:rPr>
              <a:t>Frågor</a:t>
            </a:r>
          </a:p>
        </p:txBody>
      </p:sp>
    </p:spTree>
    <p:extLst>
      <p:ext uri="{BB962C8B-B14F-4D97-AF65-F5344CB8AC3E}">
        <p14:creationId xmlns:p14="http://schemas.microsoft.com/office/powerpoint/2010/main" val="3528473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 &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a:themeElements>
    <a:clrScheme name="Scandinavian modern">
      <a:dk1>
        <a:sysClr val="windowText" lastClr="000000"/>
      </a:dk1>
      <a:lt1>
        <a:sysClr val="window" lastClr="FFFFFF"/>
      </a:lt1>
      <a:dk2>
        <a:srgbClr val="004884"/>
      </a:dk2>
      <a:lt2>
        <a:srgbClr val="EA5425"/>
      </a:lt2>
      <a:accent1>
        <a:srgbClr val="D00B21"/>
      </a:accent1>
      <a:accent2>
        <a:srgbClr val="FFDF00"/>
      </a:accent2>
      <a:accent3>
        <a:srgbClr val="49AD33"/>
      </a:accent3>
      <a:accent4>
        <a:srgbClr val="92278F"/>
      </a:accent4>
      <a:accent5>
        <a:srgbClr val="EA5289"/>
      </a:accent5>
      <a:accent6>
        <a:srgbClr val="00AEEF"/>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6675</TotalTime>
  <Words>678</Words>
  <Application>Microsoft Macintosh PowerPoint</Application>
  <PresentationFormat>Bildspel på skärmen (4:3)</PresentationFormat>
  <Paragraphs>116</Paragraphs>
  <Slides>7</Slides>
  <Notes>2</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7</vt:i4>
      </vt:variant>
    </vt:vector>
  </HeadingPairs>
  <TitlesOfParts>
    <vt:vector size="12" baseType="lpstr">
      <vt:lpstr>Arial</vt:lpstr>
      <vt:lpstr>Calibri</vt:lpstr>
      <vt:lpstr>Verdana</vt:lpstr>
      <vt:lpstr>1_Blank</vt:lpstr>
      <vt:lpstr>think-cell Slide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IKEA IT AB</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Presentation</dc:title>
  <dc:creator>jyzt</dc:creator>
  <cp:lastModifiedBy>Jimmie Östling</cp:lastModifiedBy>
  <cp:revision>380</cp:revision>
  <cp:lastPrinted>2017-07-10T07:15:05Z</cp:lastPrinted>
  <dcterms:created xsi:type="dcterms:W3CDTF">2015-04-14T07:35:31Z</dcterms:created>
  <dcterms:modified xsi:type="dcterms:W3CDTF">2017-09-17T19:30:32Z</dcterms:modified>
</cp:coreProperties>
</file>